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565923-7375-4947-8121-0A2943937D4C}" type="datetimeFigureOut">
              <a:rPr lang="en-GB" smtClean="0"/>
              <a:t>08/12/2021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24F293-88B6-40DB-B770-EAA8BC690067}" type="slidenum">
              <a:rPr lang="en-GB" smtClean="0"/>
              <a:t>‹#›</a:t>
            </a:fld>
            <a:endParaRPr lang="en-GB"/>
          </a:p>
        </p:txBody>
      </p:sp>
    </p:spTree>
    <p:extLst>
      <p:ext uri="{BB962C8B-B14F-4D97-AF65-F5344CB8AC3E}">
        <p14:creationId xmlns:p14="http://schemas.microsoft.com/office/powerpoint/2010/main" val="18924144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B093E18-472B-4FF3-A1E8-69DD15C60B87}" type="slidenum">
              <a:rPr lang="en-GB" smtClean="0"/>
              <a:t>4</a:t>
            </a:fld>
            <a:endParaRPr lang="en-GB"/>
          </a:p>
        </p:txBody>
      </p:sp>
    </p:spTree>
    <p:extLst>
      <p:ext uri="{BB962C8B-B14F-4D97-AF65-F5344CB8AC3E}">
        <p14:creationId xmlns:p14="http://schemas.microsoft.com/office/powerpoint/2010/main" val="1043292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58626D1-BA61-485D-B11F-194469E147A9}" type="datetimeFigureOut">
              <a:rPr lang="en-GB" smtClean="0"/>
              <a:t>08/12/2021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B1C4B3-4F0E-4A40-A434-A050046E94E2}" type="slidenum">
              <a:rPr lang="en-GB" smtClean="0"/>
              <a:t>‹#›</a:t>
            </a:fld>
            <a:endParaRPr lang="en-GB"/>
          </a:p>
        </p:txBody>
      </p:sp>
    </p:spTree>
    <p:extLst>
      <p:ext uri="{BB962C8B-B14F-4D97-AF65-F5344CB8AC3E}">
        <p14:creationId xmlns:p14="http://schemas.microsoft.com/office/powerpoint/2010/main" val="960173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58626D1-BA61-485D-B11F-194469E147A9}" type="datetimeFigureOut">
              <a:rPr lang="en-GB" smtClean="0"/>
              <a:t>08/12/2021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B1C4B3-4F0E-4A40-A434-A050046E94E2}" type="slidenum">
              <a:rPr lang="en-GB" smtClean="0"/>
              <a:t>‹#›</a:t>
            </a:fld>
            <a:endParaRPr lang="en-GB"/>
          </a:p>
        </p:txBody>
      </p:sp>
    </p:spTree>
    <p:extLst>
      <p:ext uri="{BB962C8B-B14F-4D97-AF65-F5344CB8AC3E}">
        <p14:creationId xmlns:p14="http://schemas.microsoft.com/office/powerpoint/2010/main" val="3496137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58626D1-BA61-485D-B11F-194469E147A9}" type="datetimeFigureOut">
              <a:rPr lang="en-GB" smtClean="0"/>
              <a:t>08/12/2021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B1C4B3-4F0E-4A40-A434-A050046E94E2}" type="slidenum">
              <a:rPr lang="en-GB" smtClean="0"/>
              <a:t>‹#›</a:t>
            </a:fld>
            <a:endParaRPr lang="en-GB"/>
          </a:p>
        </p:txBody>
      </p:sp>
    </p:spTree>
    <p:extLst>
      <p:ext uri="{BB962C8B-B14F-4D97-AF65-F5344CB8AC3E}">
        <p14:creationId xmlns:p14="http://schemas.microsoft.com/office/powerpoint/2010/main" val="19255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58626D1-BA61-485D-B11F-194469E147A9}" type="datetimeFigureOut">
              <a:rPr lang="en-GB" smtClean="0"/>
              <a:t>08/12/2021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B1C4B3-4F0E-4A40-A434-A050046E94E2}" type="slidenum">
              <a:rPr lang="en-GB" smtClean="0"/>
              <a:t>‹#›</a:t>
            </a:fld>
            <a:endParaRPr lang="en-GB"/>
          </a:p>
        </p:txBody>
      </p:sp>
    </p:spTree>
    <p:extLst>
      <p:ext uri="{BB962C8B-B14F-4D97-AF65-F5344CB8AC3E}">
        <p14:creationId xmlns:p14="http://schemas.microsoft.com/office/powerpoint/2010/main" val="2550081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58626D1-BA61-485D-B11F-194469E147A9}" type="datetimeFigureOut">
              <a:rPr lang="en-GB" smtClean="0"/>
              <a:t>08/12/2021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B1C4B3-4F0E-4A40-A434-A050046E94E2}" type="slidenum">
              <a:rPr lang="en-GB" smtClean="0"/>
              <a:t>‹#›</a:t>
            </a:fld>
            <a:endParaRPr lang="en-GB"/>
          </a:p>
        </p:txBody>
      </p:sp>
    </p:spTree>
    <p:extLst>
      <p:ext uri="{BB962C8B-B14F-4D97-AF65-F5344CB8AC3E}">
        <p14:creationId xmlns:p14="http://schemas.microsoft.com/office/powerpoint/2010/main" val="524742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58626D1-BA61-485D-B11F-194469E147A9}" type="datetimeFigureOut">
              <a:rPr lang="en-GB" smtClean="0"/>
              <a:t>08/12/2021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B1C4B3-4F0E-4A40-A434-A050046E94E2}" type="slidenum">
              <a:rPr lang="en-GB" smtClean="0"/>
              <a:t>‹#›</a:t>
            </a:fld>
            <a:endParaRPr lang="en-GB"/>
          </a:p>
        </p:txBody>
      </p:sp>
    </p:spTree>
    <p:extLst>
      <p:ext uri="{BB962C8B-B14F-4D97-AF65-F5344CB8AC3E}">
        <p14:creationId xmlns:p14="http://schemas.microsoft.com/office/powerpoint/2010/main" val="2258212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58626D1-BA61-485D-B11F-194469E147A9}" type="datetimeFigureOut">
              <a:rPr lang="en-GB" smtClean="0"/>
              <a:t>08/12/2021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7B1C4B3-4F0E-4A40-A434-A050046E94E2}" type="slidenum">
              <a:rPr lang="en-GB" smtClean="0"/>
              <a:t>‹#›</a:t>
            </a:fld>
            <a:endParaRPr lang="en-GB"/>
          </a:p>
        </p:txBody>
      </p:sp>
    </p:spTree>
    <p:extLst>
      <p:ext uri="{BB962C8B-B14F-4D97-AF65-F5344CB8AC3E}">
        <p14:creationId xmlns:p14="http://schemas.microsoft.com/office/powerpoint/2010/main" val="862023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58626D1-BA61-485D-B11F-194469E147A9}" type="datetimeFigureOut">
              <a:rPr lang="en-GB" smtClean="0"/>
              <a:t>08/12/2021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7B1C4B3-4F0E-4A40-A434-A050046E94E2}" type="slidenum">
              <a:rPr lang="en-GB" smtClean="0"/>
              <a:t>‹#›</a:t>
            </a:fld>
            <a:endParaRPr lang="en-GB"/>
          </a:p>
        </p:txBody>
      </p:sp>
    </p:spTree>
    <p:extLst>
      <p:ext uri="{BB962C8B-B14F-4D97-AF65-F5344CB8AC3E}">
        <p14:creationId xmlns:p14="http://schemas.microsoft.com/office/powerpoint/2010/main" val="3140122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8626D1-BA61-485D-B11F-194469E147A9}" type="datetimeFigureOut">
              <a:rPr lang="en-GB" smtClean="0"/>
              <a:t>08/12/2021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7B1C4B3-4F0E-4A40-A434-A050046E94E2}" type="slidenum">
              <a:rPr lang="en-GB" smtClean="0"/>
              <a:t>‹#›</a:t>
            </a:fld>
            <a:endParaRPr lang="en-GB"/>
          </a:p>
        </p:txBody>
      </p:sp>
    </p:spTree>
    <p:extLst>
      <p:ext uri="{BB962C8B-B14F-4D97-AF65-F5344CB8AC3E}">
        <p14:creationId xmlns:p14="http://schemas.microsoft.com/office/powerpoint/2010/main" val="3440565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58626D1-BA61-485D-B11F-194469E147A9}" type="datetimeFigureOut">
              <a:rPr lang="en-GB" smtClean="0"/>
              <a:t>08/12/2021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B1C4B3-4F0E-4A40-A434-A050046E94E2}" type="slidenum">
              <a:rPr lang="en-GB" smtClean="0"/>
              <a:t>‹#›</a:t>
            </a:fld>
            <a:endParaRPr lang="en-GB"/>
          </a:p>
        </p:txBody>
      </p:sp>
    </p:spTree>
    <p:extLst>
      <p:ext uri="{BB962C8B-B14F-4D97-AF65-F5344CB8AC3E}">
        <p14:creationId xmlns:p14="http://schemas.microsoft.com/office/powerpoint/2010/main" val="644458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58626D1-BA61-485D-B11F-194469E147A9}" type="datetimeFigureOut">
              <a:rPr lang="en-GB" smtClean="0"/>
              <a:t>08/12/2021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B1C4B3-4F0E-4A40-A434-A050046E94E2}" type="slidenum">
              <a:rPr lang="en-GB" smtClean="0"/>
              <a:t>‹#›</a:t>
            </a:fld>
            <a:endParaRPr lang="en-GB"/>
          </a:p>
        </p:txBody>
      </p:sp>
    </p:spTree>
    <p:extLst>
      <p:ext uri="{BB962C8B-B14F-4D97-AF65-F5344CB8AC3E}">
        <p14:creationId xmlns:p14="http://schemas.microsoft.com/office/powerpoint/2010/main" val="427490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8626D1-BA61-485D-B11F-194469E147A9}" type="datetimeFigureOut">
              <a:rPr lang="en-GB" smtClean="0"/>
              <a:t>08/12/2021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B1C4B3-4F0E-4A40-A434-A050046E94E2}" type="slidenum">
              <a:rPr lang="en-GB" smtClean="0"/>
              <a:t>‹#›</a:t>
            </a:fld>
            <a:endParaRPr lang="en-GB"/>
          </a:p>
        </p:txBody>
      </p:sp>
    </p:spTree>
    <p:extLst>
      <p:ext uri="{BB962C8B-B14F-4D97-AF65-F5344CB8AC3E}">
        <p14:creationId xmlns:p14="http://schemas.microsoft.com/office/powerpoint/2010/main" val="3700045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8132" y="852451"/>
            <a:ext cx="6941939" cy="875079"/>
          </a:xfrm>
        </p:spPr>
        <p:txBody>
          <a:bodyPr>
            <a:normAutofit/>
          </a:bodyPr>
          <a:lstStyle/>
          <a:p>
            <a:r>
              <a:rPr lang="en-GB" sz="2275" b="1" u="sng" dirty="0">
                <a:latin typeface="Twinkl Cursive Unlooped" panose="02000000000000000000" pitchFamily="2" charset="0"/>
              </a:rPr>
              <a:t>Science Overview</a:t>
            </a:r>
            <a:br>
              <a:rPr lang="en-GB" sz="2275" b="1" u="sng" dirty="0">
                <a:latin typeface="Twinkl Cursive Unlooped" panose="02000000000000000000" pitchFamily="2" charset="0"/>
              </a:rPr>
            </a:br>
            <a:r>
              <a:rPr lang="en-GB" sz="2275" b="1" u="sng" dirty="0">
                <a:latin typeface="Twinkl Cursive Unlooped" panose="02000000000000000000" pitchFamily="2" charset="0"/>
              </a:rPr>
              <a:t>Year A</a:t>
            </a:r>
          </a:p>
        </p:txBody>
      </p:sp>
      <p:graphicFrame>
        <p:nvGraphicFramePr>
          <p:cNvPr id="12" name="Table 11"/>
          <p:cNvGraphicFramePr>
            <a:graphicFrameLocks noGrp="1"/>
          </p:cNvGraphicFramePr>
          <p:nvPr>
            <p:extLst/>
          </p:nvPr>
        </p:nvGraphicFramePr>
        <p:xfrm>
          <a:off x="1854111" y="1803398"/>
          <a:ext cx="8015525" cy="3017382"/>
        </p:xfrm>
        <a:graphic>
          <a:graphicData uri="http://schemas.openxmlformats.org/drawingml/2006/table">
            <a:tbl>
              <a:tblPr firstRow="1" bandRow="1">
                <a:tableStyleId>{5C22544A-7EE6-4342-B048-85BDC9FD1C3A}</a:tableStyleId>
              </a:tblPr>
              <a:tblGrid>
                <a:gridCol w="1371341">
                  <a:extLst>
                    <a:ext uri="{9D8B030D-6E8A-4147-A177-3AD203B41FA5}">
                      <a16:colId xmlns:a16="http://schemas.microsoft.com/office/drawing/2014/main" val="1498146284"/>
                    </a:ext>
                  </a:extLst>
                </a:gridCol>
                <a:gridCol w="968086">
                  <a:extLst>
                    <a:ext uri="{9D8B030D-6E8A-4147-A177-3AD203B41FA5}">
                      <a16:colId xmlns:a16="http://schemas.microsoft.com/office/drawing/2014/main" val="455180641"/>
                    </a:ext>
                  </a:extLst>
                </a:gridCol>
                <a:gridCol w="1035627">
                  <a:extLst>
                    <a:ext uri="{9D8B030D-6E8A-4147-A177-3AD203B41FA5}">
                      <a16:colId xmlns:a16="http://schemas.microsoft.com/office/drawing/2014/main" val="1184207852"/>
                    </a:ext>
                  </a:extLst>
                </a:gridCol>
                <a:gridCol w="1204479">
                  <a:extLst>
                    <a:ext uri="{9D8B030D-6E8A-4147-A177-3AD203B41FA5}">
                      <a16:colId xmlns:a16="http://schemas.microsoft.com/office/drawing/2014/main" val="900032119"/>
                    </a:ext>
                  </a:extLst>
                </a:gridCol>
                <a:gridCol w="1283277">
                  <a:extLst>
                    <a:ext uri="{9D8B030D-6E8A-4147-A177-3AD203B41FA5}">
                      <a16:colId xmlns:a16="http://schemas.microsoft.com/office/drawing/2014/main" val="2447619682"/>
                    </a:ext>
                  </a:extLst>
                </a:gridCol>
                <a:gridCol w="858060">
                  <a:extLst>
                    <a:ext uri="{9D8B030D-6E8A-4147-A177-3AD203B41FA5}">
                      <a16:colId xmlns:a16="http://schemas.microsoft.com/office/drawing/2014/main" val="2930751043"/>
                    </a:ext>
                  </a:extLst>
                </a:gridCol>
                <a:gridCol w="1294655">
                  <a:extLst>
                    <a:ext uri="{9D8B030D-6E8A-4147-A177-3AD203B41FA5}">
                      <a16:colId xmlns:a16="http://schemas.microsoft.com/office/drawing/2014/main" val="1393506755"/>
                    </a:ext>
                  </a:extLst>
                </a:gridCol>
              </a:tblGrid>
              <a:tr h="650194">
                <a:tc>
                  <a:txBody>
                    <a:bodyPr/>
                    <a:lstStyle/>
                    <a:p>
                      <a:pPr algn="ctr">
                        <a:lnSpc>
                          <a:spcPct val="100000"/>
                        </a:lnSpc>
                        <a:spcAft>
                          <a:spcPts val="0"/>
                        </a:spcAft>
                      </a:pPr>
                      <a:r>
                        <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5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1</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5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2</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5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1</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5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a:t>
                      </a:r>
                      <a:r>
                        <a:rPr lang="en-GB" sz="15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2</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5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1</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5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2</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9735651"/>
                  </a:ext>
                </a:extLst>
              </a:tr>
              <a:tr h="1040130">
                <a:tc>
                  <a:txBody>
                    <a:bodyPr/>
                    <a:lstStyle/>
                    <a:p>
                      <a:pPr marL="0" indent="0" algn="ctr">
                        <a:lnSpc>
                          <a:spcPct val="100000"/>
                        </a:lnSpc>
                        <a:spcAft>
                          <a:spcPts val="0"/>
                        </a:spcAft>
                      </a:pPr>
                      <a:r>
                        <a:rPr lang="en-GB" sz="15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 </a:t>
                      </a:r>
                      <a:r>
                        <a:rPr lang="en-GB" sz="15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1/2</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marL="0" marR="23495" lvl="0" indent="0" algn="ctr" defTabSz="914400" rtl="0" eaLnBrk="1" fontAlgn="auto" latinLnBrk="0" hangingPunct="1">
                        <a:lnSpc>
                          <a:spcPct val="107000"/>
                        </a:lnSpc>
                        <a:spcBef>
                          <a:spcPts val="0"/>
                        </a:spcBef>
                        <a:spcAft>
                          <a:spcPts val="0"/>
                        </a:spcAft>
                        <a:buClrTx/>
                        <a:buSzTx/>
                        <a:buFontTx/>
                        <a:buNone/>
                        <a:tabLst/>
                        <a:defRPr/>
                      </a:pPr>
                      <a:r>
                        <a:rPr kumimoji="0" lang="en-GB" sz="1000" b="1" i="0" u="none" strike="noStrike" kern="1200" cap="none" spc="0" normalizeH="0" baseline="0" noProof="0" dirty="0" smtClean="0">
                          <a:ln>
                            <a:noFill/>
                          </a:ln>
                          <a:solidFill>
                            <a:srgbClr val="0070C0"/>
                          </a:solidFill>
                          <a:effectLst/>
                          <a:uLnTx/>
                          <a:uFillTx/>
                          <a:latin typeface="Twinkl Cursive Unlooped" panose="02000000000000000000" pitchFamily="2" charset="0"/>
                          <a:ea typeface="Calibri" panose="020F0502020204030204" pitchFamily="34" charset="0"/>
                          <a:cs typeface="Times New Roman" panose="02020603050405020304" pitchFamily="18" charset="0"/>
                        </a:rPr>
                        <a:t>Animals including humans </a:t>
                      </a:r>
                      <a:endParaRPr kumimoji="0" lang="en-GB" sz="1000" b="0" i="0" u="none" strike="noStrike" kern="1200" cap="none" spc="0" normalizeH="0" baseline="0" noProof="0" dirty="0" smtClean="0">
                        <a:ln>
                          <a:noFill/>
                        </a:ln>
                        <a:solidFill>
                          <a:srgbClr val="000000"/>
                        </a:solidFill>
                        <a:effectLst/>
                        <a:uLnTx/>
                        <a:uFillTx/>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smtClean="0">
                          <a:ln>
                            <a:noFill/>
                          </a:ln>
                          <a:solidFill>
                            <a:srgbClr val="0070C0"/>
                          </a:solidFill>
                          <a:effectLst/>
                          <a:uLnTx/>
                          <a:uFillTx/>
                          <a:latin typeface="Twinkl Cursive Unlooped" panose="02000000000000000000" pitchFamily="2" charset="0"/>
                          <a:ea typeface="Calibri" panose="020F0502020204030204" pitchFamily="34" charset="0"/>
                          <a:cs typeface="Times New Roman" panose="02020603050405020304" pitchFamily="18" charset="0"/>
                        </a:rPr>
                        <a:t>Working scientifically - investigations</a:t>
                      </a:r>
                      <a:endParaRPr kumimoji="0" lang="en-GB" sz="1000" b="0" i="0" u="none" strike="noStrike" kern="1200" cap="none" spc="0" normalizeH="0" baseline="0" noProof="0" dirty="0" smtClean="0">
                        <a:ln>
                          <a:noFill/>
                        </a:ln>
                        <a:solidFill>
                          <a:srgbClr val="000000"/>
                        </a:solidFill>
                        <a:effectLst/>
                        <a:uLnTx/>
                        <a:uFillTx/>
                        <a:latin typeface="Twinkl Cursive Unlooped" panose="02000000000000000000" pitchFamily="2" charset="0"/>
                        <a:ea typeface="Calibri" panose="020F0502020204030204" pitchFamily="34" charset="0"/>
                        <a:cs typeface="Times New Roman" panose="02020603050405020304" pitchFamily="18" charset="0"/>
                      </a:endParaRPr>
                    </a:p>
                    <a:p>
                      <a:pPr algn="ctr">
                        <a:lnSpc>
                          <a:spcPct val="100000"/>
                        </a:lnSpc>
                        <a:spcAft>
                          <a:spcPts val="0"/>
                        </a:spcAft>
                      </a:pPr>
                      <a:r>
                        <a:rPr lang="en-GB" sz="10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endParaRPr lang="en-GB" sz="10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kumimoji="0" lang="en-GB" sz="1000" b="1" i="0" u="none" strike="noStrike" kern="1200" cap="none" spc="0" normalizeH="0" baseline="0" noProof="0" dirty="0" smtClean="0">
                          <a:ln>
                            <a:noFill/>
                          </a:ln>
                          <a:solidFill>
                            <a:srgbClr val="0070C0"/>
                          </a:solidFill>
                          <a:effectLst/>
                          <a:uLnTx/>
                          <a:uFillTx/>
                          <a:latin typeface="Twinkl Cursive Unlooped" panose="02000000000000000000" pitchFamily="2" charset="0"/>
                          <a:ea typeface="Calibri" panose="020F0502020204030204" pitchFamily="34" charset="0"/>
                          <a:cs typeface="Times New Roman" panose="02020603050405020304" pitchFamily="18" charset="0"/>
                        </a:rPr>
                        <a:t>Everyday materials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22860" lvl="0" indent="0" algn="ctr" defTabSz="914400" rtl="0" eaLnBrk="1" fontAlgn="auto" latinLnBrk="0" hangingPunct="1">
                        <a:lnSpc>
                          <a:spcPct val="107000"/>
                        </a:lnSpc>
                        <a:spcBef>
                          <a:spcPts val="0"/>
                        </a:spcBef>
                        <a:spcAft>
                          <a:spcPts val="0"/>
                        </a:spcAft>
                        <a:buClrTx/>
                        <a:buSzTx/>
                        <a:buFontTx/>
                        <a:buNone/>
                        <a:tabLst/>
                        <a:defRPr/>
                      </a:pPr>
                      <a:endParaRPr kumimoji="0" lang="en-GB" sz="1000" b="0" i="0" u="none" strike="noStrike" kern="1200" cap="none" spc="0" normalizeH="0" baseline="0" noProof="0" dirty="0" smtClean="0">
                        <a:ln>
                          <a:noFill/>
                        </a:ln>
                        <a:solidFill>
                          <a:srgbClr val="000000"/>
                        </a:solidFill>
                        <a:effectLst/>
                        <a:uLnTx/>
                        <a:uFillTx/>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endParaRPr kumimoji="0" lang="en-GB" sz="1000" b="0" i="0" u="none" strike="noStrike" kern="1200" cap="none" spc="0" normalizeH="0" baseline="0" noProof="0" dirty="0" smtClean="0">
                        <a:ln>
                          <a:noFill/>
                        </a:ln>
                        <a:solidFill>
                          <a:srgbClr val="000000"/>
                        </a:solidFill>
                        <a:effectLst/>
                        <a:uLnTx/>
                        <a:uFillTx/>
                        <a:latin typeface="Twinkl Cursive Unlooped" panose="02000000000000000000" pitchFamily="2"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smtClean="0">
                          <a:ln>
                            <a:noFill/>
                          </a:ln>
                          <a:solidFill>
                            <a:srgbClr val="0070C0"/>
                          </a:solidFill>
                          <a:effectLst/>
                          <a:uLnTx/>
                          <a:uFillTx/>
                          <a:latin typeface="Twinkl Cursive Unlooped" panose="02000000000000000000" pitchFamily="2" charset="0"/>
                          <a:ea typeface="Calibri" panose="020F0502020204030204" pitchFamily="34" charset="0"/>
                          <a:cs typeface="Times New Roman" panose="02020603050405020304" pitchFamily="18" charset="0"/>
                        </a:rPr>
                        <a:t>Living things and their habitats: microhabitats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000" b="1" i="0" u="none" strike="noStrike" kern="1200" cap="none" spc="0" normalizeH="0" baseline="0" noProof="0" dirty="0" smtClean="0">
                        <a:ln>
                          <a:noFill/>
                        </a:ln>
                        <a:solidFill>
                          <a:srgbClr val="0070C0"/>
                        </a:solidFill>
                        <a:effectLst/>
                        <a:uLnTx/>
                        <a:uFillTx/>
                        <a:latin typeface="Twinkl Cursive Unlooped" panose="02000000000000000000" pitchFamily="2" charset="0"/>
                        <a:ea typeface="Calibri" panose="020F0502020204030204" pitchFamily="34" charset="0"/>
                        <a:cs typeface="Times New Roman" panose="02020603050405020304" pitchFamily="18" charset="0"/>
                      </a:endParaRPr>
                    </a:p>
                    <a:p>
                      <a:pPr marL="0" algn="ctr" rtl="0" eaLnBrk="1" latinLnBrk="0" hangingPunct="1">
                        <a:spcBef>
                          <a:spcPts val="0"/>
                        </a:spcBef>
                        <a:spcAft>
                          <a:spcPts val="0"/>
                        </a:spcAft>
                      </a:pPr>
                      <a:endParaRPr lang="en-GB" sz="1000" dirty="0" smtClean="0">
                        <a:effectLst/>
                        <a:latin typeface="Twinkl Cursive Unlooped" panose="02000000000000000000" pitchFamily="2"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rtl="0" eaLnBrk="1" latinLnBrk="0" hangingPunct="1">
                        <a:spcBef>
                          <a:spcPts val="0"/>
                        </a:spcBef>
                        <a:spcAft>
                          <a:spcPts val="0"/>
                        </a:spcAft>
                      </a:pPr>
                      <a:r>
                        <a:rPr kumimoji="0" lang="en-GB" sz="1000" b="1" i="0" u="none" strike="noStrike" kern="1200" cap="none" spc="0" normalizeH="0" baseline="0" noProof="0" dirty="0" smtClean="0">
                          <a:ln>
                            <a:noFill/>
                          </a:ln>
                          <a:solidFill>
                            <a:srgbClr val="0070C0"/>
                          </a:solidFill>
                          <a:effectLst/>
                          <a:uLnTx/>
                          <a:uFillTx/>
                          <a:latin typeface="Twinkl Cursive Unlooped" panose="02000000000000000000" pitchFamily="2" charset="0"/>
                          <a:cs typeface="Times New Roman" panose="02020603050405020304" pitchFamily="18" charset="0"/>
                        </a:rPr>
                        <a:t>Plants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smtClean="0">
                          <a:ln>
                            <a:noFill/>
                          </a:ln>
                          <a:solidFill>
                            <a:srgbClr val="0070C0"/>
                          </a:solidFill>
                          <a:effectLst/>
                          <a:uLnTx/>
                          <a:uFillTx/>
                          <a:latin typeface="Twinkl Cursive Unlooped" panose="02000000000000000000" pitchFamily="2" charset="0"/>
                          <a:ea typeface="Calibri" panose="020F0502020204030204" pitchFamily="34" charset="0"/>
                          <a:cs typeface="Times New Roman" panose="02020603050405020304" pitchFamily="18" charset="0"/>
                        </a:rPr>
                        <a:t>Living things and their habitats.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4383456"/>
                  </a:ext>
                </a:extLst>
              </a:tr>
              <a:tr h="650194">
                <a:tc>
                  <a:txBody>
                    <a:bodyPr/>
                    <a:lstStyle/>
                    <a:p>
                      <a:pPr algn="ctr">
                        <a:lnSpc>
                          <a:spcPct val="100000"/>
                        </a:lnSpc>
                        <a:spcAft>
                          <a:spcPts val="0"/>
                        </a:spcAft>
                      </a:pPr>
                      <a:r>
                        <a:rPr lang="en-GB" sz="15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 </a:t>
                      </a:r>
                      <a:r>
                        <a:rPr lang="en-GB" sz="15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3 / 4</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Living things their habitats</a:t>
                      </a:r>
                      <a:endParaRPr lang="en-GB" sz="10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Electricity</a:t>
                      </a:r>
                      <a:endParaRPr lang="en-GB" sz="10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Forces</a:t>
                      </a:r>
                      <a:r>
                        <a:rPr lang="en-GB" sz="10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and magnets</a:t>
                      </a:r>
                      <a:endParaRPr lang="en-GB" sz="10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algn="ctr">
                        <a:lnSpc>
                          <a:spcPct val="100000"/>
                        </a:lnSpc>
                        <a:spcAft>
                          <a:spcPts val="0"/>
                        </a:spcAft>
                      </a:pPr>
                      <a:endParaRPr lang="en-GB" sz="10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Rocks and materials</a:t>
                      </a:r>
                      <a:endParaRPr lang="en-GB" sz="10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algn="ctr">
                        <a:lnSpc>
                          <a:spcPct val="100000"/>
                        </a:lnSpc>
                        <a:spcAft>
                          <a:spcPts val="0"/>
                        </a:spcAft>
                      </a:pPr>
                      <a:endParaRPr lang="en-GB" sz="10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States of matter</a:t>
                      </a:r>
                      <a:endParaRPr lang="en-GB" sz="10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Animals including humans (yr3)</a:t>
                      </a:r>
                      <a:endParaRPr lang="en-GB" sz="10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4865997"/>
                  </a:ext>
                </a:extLst>
              </a:tr>
              <a:tr h="650194">
                <a:tc>
                  <a:txBody>
                    <a:bodyPr/>
                    <a:lstStyle/>
                    <a:p>
                      <a:pPr algn="ctr">
                        <a:lnSpc>
                          <a:spcPct val="100000"/>
                        </a:lnSpc>
                        <a:spcAft>
                          <a:spcPts val="0"/>
                        </a:spcAft>
                      </a:pPr>
                      <a:r>
                        <a:rPr lang="en-GB" sz="15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 </a:t>
                      </a:r>
                      <a:r>
                        <a:rPr lang="en-GB" sz="15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5 / 6</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Living</a:t>
                      </a:r>
                      <a:r>
                        <a:rPr lang="en-GB" sz="10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things and their habitats (Y6)</a:t>
                      </a:r>
                      <a:endParaRPr lang="en-GB" sz="100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a:t>
                      </a:r>
                      <a:endParaRPr lang="en-GB" sz="10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Light</a:t>
                      </a:r>
                      <a:endParaRPr lang="en-GB" sz="100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Earth and space </a:t>
                      </a:r>
                      <a:endParaRPr lang="en-GB" sz="100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Animals</a:t>
                      </a:r>
                      <a:r>
                        <a:rPr lang="en-GB" sz="10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including humans ( Y5)</a:t>
                      </a:r>
                      <a:endParaRPr lang="en-GB" sz="100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Animals including</a:t>
                      </a:r>
                      <a:r>
                        <a:rPr lang="en-GB" sz="10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humans (Y6)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9361919"/>
                  </a:ext>
                </a:extLst>
              </a:tr>
            </a:tbl>
          </a:graphicData>
        </a:graphic>
      </p:graphicFrame>
      <p:pic>
        <p:nvPicPr>
          <p:cNvPr id="8" name="Picture 7"/>
          <p:cNvPicPr>
            <a:picLocks noChangeAspect="1"/>
          </p:cNvPicPr>
          <p:nvPr/>
        </p:nvPicPr>
        <p:blipFill>
          <a:blip r:embed="rId2"/>
          <a:stretch>
            <a:fillRect/>
          </a:stretch>
        </p:blipFill>
        <p:spPr>
          <a:xfrm>
            <a:off x="9378891" y="759565"/>
            <a:ext cx="490744" cy="510741"/>
          </a:xfrm>
          <a:prstGeom prst="rect">
            <a:avLst/>
          </a:prstGeom>
        </p:spPr>
      </p:pic>
      <p:sp>
        <p:nvSpPr>
          <p:cNvPr id="9" name="TextBox 8"/>
          <p:cNvSpPr txBox="1"/>
          <p:nvPr/>
        </p:nvSpPr>
        <p:spPr>
          <a:xfrm>
            <a:off x="7751066" y="4945848"/>
            <a:ext cx="2778006" cy="780342"/>
          </a:xfrm>
          <a:prstGeom prst="rect">
            <a:avLst/>
          </a:prstGeom>
          <a:noFill/>
        </p:spPr>
        <p:txBody>
          <a:bodyPr wrap="square" rtlCol="0">
            <a:spAutoFit/>
          </a:bodyPr>
          <a:lstStyle/>
          <a:p>
            <a:pPr defTabSz="742950">
              <a:defRPr/>
            </a:pPr>
            <a:r>
              <a:rPr lang="en-GB" sz="894" dirty="0">
                <a:solidFill>
                  <a:prstClr val="black"/>
                </a:solidFill>
                <a:latin typeface="Twinkl Cursive Unlooped" panose="02000000000000000000" pitchFamily="2" charset="0"/>
              </a:rPr>
              <a:t>Children in KS1 will cover the same topics each year.  The planned tasks within the topics will be differentiated according to Year group expectations, please see individual Year group overview for National Curriculum objectives. </a:t>
            </a:r>
          </a:p>
        </p:txBody>
      </p:sp>
    </p:spTree>
    <p:extLst>
      <p:ext uri="{BB962C8B-B14F-4D97-AF65-F5344CB8AC3E}">
        <p14:creationId xmlns:p14="http://schemas.microsoft.com/office/powerpoint/2010/main" val="6027679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7518" y="757084"/>
            <a:ext cx="6941939" cy="875079"/>
          </a:xfrm>
        </p:spPr>
        <p:txBody>
          <a:bodyPr>
            <a:normAutofit/>
          </a:bodyPr>
          <a:lstStyle/>
          <a:p>
            <a:r>
              <a:rPr lang="en-GB" sz="2275" b="1" u="sng" dirty="0">
                <a:latin typeface="Twinkl Cursive Unlooped" panose="02000000000000000000" pitchFamily="2" charset="0"/>
              </a:rPr>
              <a:t>Science Overview</a:t>
            </a:r>
            <a:br>
              <a:rPr lang="en-GB" sz="2275" b="1" u="sng" dirty="0">
                <a:latin typeface="Twinkl Cursive Unlooped" panose="02000000000000000000" pitchFamily="2" charset="0"/>
              </a:rPr>
            </a:br>
            <a:r>
              <a:rPr lang="en-GB" sz="2275" b="1" u="sng" dirty="0">
                <a:latin typeface="Twinkl Cursive Unlooped" panose="02000000000000000000" pitchFamily="2" charset="0"/>
              </a:rPr>
              <a:t>Year B</a:t>
            </a:r>
          </a:p>
        </p:txBody>
      </p:sp>
      <p:graphicFrame>
        <p:nvGraphicFramePr>
          <p:cNvPr id="12" name="Table 11"/>
          <p:cNvGraphicFramePr>
            <a:graphicFrameLocks noGrp="1"/>
          </p:cNvGraphicFramePr>
          <p:nvPr>
            <p:extLst/>
          </p:nvPr>
        </p:nvGraphicFramePr>
        <p:xfrm>
          <a:off x="1747973" y="1805287"/>
          <a:ext cx="8384720" cy="2600776"/>
        </p:xfrm>
        <a:graphic>
          <a:graphicData uri="http://schemas.openxmlformats.org/drawingml/2006/table">
            <a:tbl>
              <a:tblPr firstRow="1" bandRow="1">
                <a:tableStyleId>{5C22544A-7EE6-4342-B048-85BDC9FD1C3A}</a:tableStyleId>
              </a:tblPr>
              <a:tblGrid>
                <a:gridCol w="1496342">
                  <a:extLst>
                    <a:ext uri="{9D8B030D-6E8A-4147-A177-3AD203B41FA5}">
                      <a16:colId xmlns:a16="http://schemas.microsoft.com/office/drawing/2014/main" val="1498146284"/>
                    </a:ext>
                  </a:extLst>
                </a:gridCol>
                <a:gridCol w="1127277">
                  <a:extLst>
                    <a:ext uri="{9D8B030D-6E8A-4147-A177-3AD203B41FA5}">
                      <a16:colId xmlns:a16="http://schemas.microsoft.com/office/drawing/2014/main" val="455180641"/>
                    </a:ext>
                  </a:extLst>
                </a:gridCol>
                <a:gridCol w="970325">
                  <a:extLst>
                    <a:ext uri="{9D8B030D-6E8A-4147-A177-3AD203B41FA5}">
                      <a16:colId xmlns:a16="http://schemas.microsoft.com/office/drawing/2014/main" val="1184207852"/>
                    </a:ext>
                  </a:extLst>
                </a:gridCol>
                <a:gridCol w="1243492">
                  <a:extLst>
                    <a:ext uri="{9D8B030D-6E8A-4147-A177-3AD203B41FA5}">
                      <a16:colId xmlns:a16="http://schemas.microsoft.com/office/drawing/2014/main" val="900032119"/>
                    </a:ext>
                  </a:extLst>
                </a:gridCol>
                <a:gridCol w="1324842">
                  <a:extLst>
                    <a:ext uri="{9D8B030D-6E8A-4147-A177-3AD203B41FA5}">
                      <a16:colId xmlns:a16="http://schemas.microsoft.com/office/drawing/2014/main" val="2447619682"/>
                    </a:ext>
                  </a:extLst>
                </a:gridCol>
                <a:gridCol w="1044336">
                  <a:extLst>
                    <a:ext uri="{9D8B030D-6E8A-4147-A177-3AD203B41FA5}">
                      <a16:colId xmlns:a16="http://schemas.microsoft.com/office/drawing/2014/main" val="2930751043"/>
                    </a:ext>
                  </a:extLst>
                </a:gridCol>
                <a:gridCol w="1178106">
                  <a:extLst>
                    <a:ext uri="{9D8B030D-6E8A-4147-A177-3AD203B41FA5}">
                      <a16:colId xmlns:a16="http://schemas.microsoft.com/office/drawing/2014/main" val="1393506755"/>
                    </a:ext>
                  </a:extLst>
                </a:gridCol>
              </a:tblGrid>
              <a:tr h="650194">
                <a:tc>
                  <a:txBody>
                    <a:bodyPr/>
                    <a:lstStyle/>
                    <a:p>
                      <a:pPr algn="ctr">
                        <a:lnSpc>
                          <a:spcPct val="100000"/>
                        </a:lnSpc>
                        <a:spcAft>
                          <a:spcPts val="0"/>
                        </a:spcAft>
                      </a:pPr>
                      <a:r>
                        <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5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1</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5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2</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5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1</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5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a:t>
                      </a:r>
                      <a:r>
                        <a:rPr lang="en-GB" sz="15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2</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5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1</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5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2</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9735651"/>
                  </a:ext>
                </a:extLst>
              </a:tr>
              <a:tr h="650194">
                <a:tc>
                  <a:txBody>
                    <a:bodyPr/>
                    <a:lstStyle/>
                    <a:p>
                      <a:pPr marL="0" indent="0" algn="ctr">
                        <a:lnSpc>
                          <a:spcPct val="100000"/>
                        </a:lnSpc>
                        <a:spcAft>
                          <a:spcPts val="0"/>
                        </a:spcAft>
                      </a:pPr>
                      <a:r>
                        <a:rPr lang="en-GB" sz="15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 </a:t>
                      </a:r>
                      <a:r>
                        <a:rPr lang="en-GB" sz="15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1/2</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marL="0" marR="23495" lvl="0" indent="0" algn="ctr" defTabSz="914400" rtl="0" eaLnBrk="1" fontAlgn="auto" latinLnBrk="0" hangingPunct="1">
                        <a:lnSpc>
                          <a:spcPct val="107000"/>
                        </a:lnSpc>
                        <a:spcBef>
                          <a:spcPts val="0"/>
                        </a:spcBef>
                        <a:spcAft>
                          <a:spcPts val="0"/>
                        </a:spcAft>
                        <a:buClrTx/>
                        <a:buSzTx/>
                        <a:buFontTx/>
                        <a:buNone/>
                        <a:tabLst/>
                        <a:defRPr/>
                      </a:pPr>
                      <a:r>
                        <a:rPr kumimoji="0" lang="en-GB" sz="1000" b="1" i="0" u="none" strike="noStrike" kern="1200" cap="none" spc="0" normalizeH="0" baseline="0" noProof="0" dirty="0" smtClean="0">
                          <a:ln>
                            <a:noFill/>
                          </a:ln>
                          <a:solidFill>
                            <a:srgbClr val="0070C0"/>
                          </a:solidFill>
                          <a:effectLst/>
                          <a:uLnTx/>
                          <a:uFillTx/>
                          <a:latin typeface="Twinkl Cursive Unlooped" panose="02000000000000000000" pitchFamily="2" charset="0"/>
                          <a:ea typeface="Calibri" panose="020F0502020204030204" pitchFamily="34" charset="0"/>
                          <a:cs typeface="Times New Roman" panose="02020603050405020304" pitchFamily="18" charset="0"/>
                        </a:rPr>
                        <a:t>Animals including humans </a:t>
                      </a:r>
                      <a:endParaRPr kumimoji="0" lang="en-GB" sz="1000" b="0" i="0" u="none" strike="noStrike" kern="1200" cap="none" spc="0" normalizeH="0" baseline="0" noProof="0" dirty="0" smtClean="0">
                        <a:ln>
                          <a:noFill/>
                        </a:ln>
                        <a:solidFill>
                          <a:srgbClr val="000000"/>
                        </a:solidFill>
                        <a:effectLst/>
                        <a:uLnTx/>
                        <a:uFillTx/>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smtClean="0">
                          <a:ln>
                            <a:noFill/>
                          </a:ln>
                          <a:solidFill>
                            <a:srgbClr val="0070C0"/>
                          </a:solidFill>
                          <a:effectLst/>
                          <a:uLnTx/>
                          <a:uFillTx/>
                          <a:latin typeface="Twinkl Cursive Unlooped" panose="02000000000000000000" pitchFamily="2" charset="0"/>
                          <a:ea typeface="Calibri" panose="020F0502020204030204" pitchFamily="34" charset="0"/>
                          <a:cs typeface="Times New Roman" panose="02020603050405020304" pitchFamily="18" charset="0"/>
                        </a:rPr>
                        <a:t>Working scientifically - investigation</a:t>
                      </a:r>
                      <a:endParaRPr kumimoji="0" lang="en-GB" sz="1000" b="0" i="0" u="none" strike="noStrike" kern="1200" cap="none" spc="0" normalizeH="0" baseline="0" noProof="0" dirty="0" smtClean="0">
                        <a:ln>
                          <a:noFill/>
                        </a:ln>
                        <a:solidFill>
                          <a:srgbClr val="000000"/>
                        </a:solidFill>
                        <a:effectLst/>
                        <a:uLnTx/>
                        <a:uFillTx/>
                        <a:latin typeface="Twinkl Cursive Unlooped" panose="02000000000000000000" pitchFamily="2" charset="0"/>
                        <a:ea typeface="Calibri" panose="020F0502020204030204" pitchFamily="34" charset="0"/>
                        <a:cs typeface="Times New Roman" panose="02020603050405020304" pitchFamily="18" charset="0"/>
                      </a:endParaRPr>
                    </a:p>
                    <a:p>
                      <a:pPr algn="ctr">
                        <a:lnSpc>
                          <a:spcPct val="100000"/>
                        </a:lnSpc>
                        <a:spcAft>
                          <a:spcPts val="0"/>
                        </a:spcAft>
                      </a:pPr>
                      <a:r>
                        <a:rPr lang="en-GB" sz="10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endParaRPr lang="en-GB" sz="10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000" b="1" i="0" u="none" strike="noStrike" kern="1200" cap="none" spc="0" normalizeH="0" baseline="0" noProof="0" dirty="0" smtClean="0">
                        <a:ln>
                          <a:noFill/>
                        </a:ln>
                        <a:solidFill>
                          <a:srgbClr val="0070C0"/>
                        </a:solidFill>
                        <a:effectLst/>
                        <a:uLnTx/>
                        <a:uFillTx/>
                        <a:latin typeface="Twinkl Cursive Unlooped" panose="02000000000000000000" pitchFamily="2"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smtClean="0">
                          <a:ln>
                            <a:noFill/>
                          </a:ln>
                          <a:solidFill>
                            <a:srgbClr val="0070C0"/>
                          </a:solidFill>
                          <a:effectLst/>
                          <a:uLnTx/>
                          <a:uFillTx/>
                          <a:latin typeface="Twinkl Cursive Unlooped" panose="02000000000000000000" pitchFamily="2" charset="0"/>
                          <a:ea typeface="Calibri" panose="020F0502020204030204" pitchFamily="34" charset="0"/>
                          <a:cs typeface="Times New Roman" panose="02020603050405020304" pitchFamily="18" charset="0"/>
                        </a:rPr>
                        <a:t>Everyday materials </a:t>
                      </a:r>
                    </a:p>
                    <a:p>
                      <a:pPr algn="ctr">
                        <a:lnSpc>
                          <a:spcPct val="100000"/>
                        </a:lnSpc>
                        <a:spcAft>
                          <a:spcPts val="0"/>
                        </a:spcAft>
                      </a:pPr>
                      <a:endParaRPr kumimoji="0" lang="en-GB" sz="1000" b="0" i="0" u="none" strike="noStrike" kern="1200" cap="none" spc="0" normalizeH="0" baseline="0" noProof="0" dirty="0" smtClean="0">
                        <a:ln>
                          <a:noFill/>
                        </a:ln>
                        <a:solidFill>
                          <a:srgbClr val="000000"/>
                        </a:solidFill>
                        <a:effectLst/>
                        <a:uLnTx/>
                        <a:uFillTx/>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smtClean="0">
                          <a:ln>
                            <a:noFill/>
                          </a:ln>
                          <a:solidFill>
                            <a:srgbClr val="0070C0"/>
                          </a:solidFill>
                          <a:effectLst/>
                          <a:uLnTx/>
                          <a:uFillTx/>
                          <a:latin typeface="Twinkl Cursive Unlooped" panose="02000000000000000000" pitchFamily="2" charset="0"/>
                          <a:ea typeface="Calibri" panose="020F0502020204030204" pitchFamily="34" charset="0"/>
                          <a:cs typeface="Times New Roman" panose="02020603050405020304" pitchFamily="18" charset="0"/>
                        </a:rPr>
                        <a:t>Seasonal changes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000" b="1" i="0" u="none" strike="noStrike" kern="1200" cap="none" spc="0" normalizeH="0" baseline="0" noProof="0" dirty="0" smtClean="0">
                        <a:ln>
                          <a:noFill/>
                        </a:ln>
                        <a:solidFill>
                          <a:srgbClr val="0070C0"/>
                        </a:solidFill>
                        <a:effectLst/>
                        <a:uLnTx/>
                        <a:uFillTx/>
                        <a:latin typeface="Twinkl Cursive Unlooped" panose="02000000000000000000" pitchFamily="2"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smtClean="0">
                          <a:ln>
                            <a:noFill/>
                          </a:ln>
                          <a:solidFill>
                            <a:srgbClr val="0070C0"/>
                          </a:solidFill>
                          <a:effectLst/>
                          <a:uLnTx/>
                          <a:uFillTx/>
                          <a:latin typeface="Twinkl Cursive Unlooped" panose="02000000000000000000" pitchFamily="2" charset="0"/>
                          <a:ea typeface="Calibri" panose="020F0502020204030204" pitchFamily="34" charset="0"/>
                          <a:cs typeface="Times New Roman" panose="02020603050405020304" pitchFamily="18" charset="0"/>
                        </a:rPr>
                        <a:t>Science careers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000" b="1" i="0" u="none" strike="noStrike" kern="1200" cap="none" spc="0" normalizeH="0" baseline="0" noProof="0" dirty="0" smtClean="0">
                        <a:ln>
                          <a:noFill/>
                        </a:ln>
                        <a:solidFill>
                          <a:srgbClr val="0070C0"/>
                        </a:solidFill>
                        <a:effectLst/>
                        <a:uLnTx/>
                        <a:uFillTx/>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smtClean="0">
                          <a:ln>
                            <a:noFill/>
                          </a:ln>
                          <a:solidFill>
                            <a:srgbClr val="0070C0"/>
                          </a:solidFill>
                          <a:effectLst/>
                          <a:uLnTx/>
                          <a:uFillTx/>
                          <a:latin typeface="Twinkl Cursive Unlooped" panose="02000000000000000000" pitchFamily="2" charset="0"/>
                          <a:ea typeface="Calibri" panose="020F0502020204030204" pitchFamily="34" charset="0"/>
                          <a:cs typeface="Times New Roman" panose="02020603050405020304" pitchFamily="18" charset="0"/>
                        </a:rPr>
                        <a:t>Animals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smtClean="0">
                          <a:ln>
                            <a:noFill/>
                          </a:ln>
                          <a:solidFill>
                            <a:srgbClr val="0070C0"/>
                          </a:solidFill>
                          <a:effectLst/>
                          <a:uLnTx/>
                          <a:uFillTx/>
                          <a:latin typeface="Twinkl Cursive Unlooped" panose="02000000000000000000" pitchFamily="2" charset="0"/>
                          <a:ea typeface="Calibri" panose="020F0502020204030204" pitchFamily="34" charset="0"/>
                          <a:cs typeface="Times New Roman" panose="02020603050405020304" pitchFamily="18" charset="0"/>
                        </a:rPr>
                        <a:t>Living things and their habitats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4383456"/>
                  </a:ext>
                </a:extLst>
              </a:tr>
              <a:tr h="650194">
                <a:tc>
                  <a:txBody>
                    <a:bodyPr/>
                    <a:lstStyle/>
                    <a:p>
                      <a:pPr algn="ctr">
                        <a:lnSpc>
                          <a:spcPct val="100000"/>
                        </a:lnSpc>
                        <a:spcAft>
                          <a:spcPts val="0"/>
                        </a:spcAft>
                      </a:pPr>
                      <a:r>
                        <a:rPr lang="en-GB" sz="15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 </a:t>
                      </a:r>
                      <a:r>
                        <a:rPr lang="en-GB" sz="15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3 / 4</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Living</a:t>
                      </a:r>
                      <a:r>
                        <a:rPr lang="en-GB" sz="10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things and their habitats</a:t>
                      </a:r>
                      <a:endPar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Light</a:t>
                      </a:r>
                      <a:endParaRPr lang="en-GB" sz="10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Sound</a:t>
                      </a:r>
                      <a:endParaRPr lang="en-GB" sz="10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algn="ctr">
                        <a:lnSpc>
                          <a:spcPct val="100000"/>
                        </a:lnSpc>
                        <a:spcAft>
                          <a:spcPts val="0"/>
                        </a:spcAft>
                      </a:pPr>
                      <a:endParaRPr lang="en-GB" sz="10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Animals</a:t>
                      </a:r>
                      <a:r>
                        <a:rPr lang="en-GB" sz="10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including humans (Yr4)</a:t>
                      </a:r>
                      <a:endParaRPr lang="en-GB" sz="10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Plants- functions and requirements</a:t>
                      </a:r>
                      <a:endParaRPr lang="en-GB" sz="10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Plants- lifecycle</a:t>
                      </a:r>
                      <a:endParaRPr lang="en-GB" sz="10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4865997"/>
                  </a:ext>
                </a:extLst>
              </a:tr>
              <a:tr h="650194">
                <a:tc>
                  <a:txBody>
                    <a:bodyPr/>
                    <a:lstStyle/>
                    <a:p>
                      <a:pPr algn="ctr">
                        <a:lnSpc>
                          <a:spcPct val="100000"/>
                        </a:lnSpc>
                        <a:spcAft>
                          <a:spcPts val="0"/>
                        </a:spcAft>
                      </a:pPr>
                      <a:r>
                        <a:rPr lang="en-GB" sz="15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 </a:t>
                      </a:r>
                      <a:r>
                        <a:rPr lang="en-GB" sz="15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5 / 6</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Forces </a:t>
                      </a:r>
                      <a:endParaRPr lang="en-GB" sz="100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a:t>
                      </a:r>
                      <a:endParaRPr lang="en-GB" sz="100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Electricity</a:t>
                      </a:r>
                      <a:endParaRPr lang="en-GB" sz="100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Evolution</a:t>
                      </a:r>
                      <a:r>
                        <a:rPr lang="en-GB" sz="10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and inheritance</a:t>
                      </a:r>
                      <a:endParaRPr lang="en-GB" sz="100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Properties and changes of materials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Living</a:t>
                      </a:r>
                      <a:r>
                        <a:rPr lang="en-GB" sz="10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things and their habitats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(Y5)</a:t>
                      </a:r>
                      <a:endParaRPr lang="en-GB" sz="100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endParaRPr lang="en-GB" sz="10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9361919"/>
                  </a:ext>
                </a:extLst>
              </a:tr>
            </a:tbl>
          </a:graphicData>
        </a:graphic>
      </p:graphicFrame>
      <p:pic>
        <p:nvPicPr>
          <p:cNvPr id="8" name="Picture 7"/>
          <p:cNvPicPr>
            <a:picLocks noChangeAspect="1"/>
          </p:cNvPicPr>
          <p:nvPr/>
        </p:nvPicPr>
        <p:blipFill>
          <a:blip r:embed="rId2"/>
          <a:stretch>
            <a:fillRect/>
          </a:stretch>
        </p:blipFill>
        <p:spPr>
          <a:xfrm>
            <a:off x="9378891" y="757084"/>
            <a:ext cx="490744" cy="510741"/>
          </a:xfrm>
          <a:prstGeom prst="rect">
            <a:avLst/>
          </a:prstGeom>
        </p:spPr>
      </p:pic>
      <p:sp>
        <p:nvSpPr>
          <p:cNvPr id="4" name="TextBox 3"/>
          <p:cNvSpPr txBox="1"/>
          <p:nvPr/>
        </p:nvSpPr>
        <p:spPr>
          <a:xfrm>
            <a:off x="7989888" y="4562172"/>
            <a:ext cx="2778006" cy="780342"/>
          </a:xfrm>
          <a:prstGeom prst="rect">
            <a:avLst/>
          </a:prstGeom>
          <a:noFill/>
        </p:spPr>
        <p:txBody>
          <a:bodyPr wrap="square" rtlCol="0">
            <a:spAutoFit/>
          </a:bodyPr>
          <a:lstStyle/>
          <a:p>
            <a:pPr defTabSz="742950">
              <a:defRPr/>
            </a:pPr>
            <a:r>
              <a:rPr lang="en-GB" sz="894" dirty="0">
                <a:solidFill>
                  <a:prstClr val="black"/>
                </a:solidFill>
                <a:latin typeface="Twinkl Cursive Unlooped" panose="02000000000000000000" pitchFamily="2" charset="0"/>
              </a:rPr>
              <a:t>Children in KS1 will cover the same topics each year.  The planned tasks within the topics will be differentiated according to Year group expectations, please see individual Year group overview for national curriculum objectives. </a:t>
            </a:r>
          </a:p>
        </p:txBody>
      </p:sp>
    </p:spTree>
    <p:extLst>
      <p:ext uri="{BB962C8B-B14F-4D97-AF65-F5344CB8AC3E}">
        <p14:creationId xmlns:p14="http://schemas.microsoft.com/office/powerpoint/2010/main" val="20825581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1718" y="578285"/>
            <a:ext cx="6941939" cy="475230"/>
          </a:xfrm>
        </p:spPr>
        <p:txBody>
          <a:bodyPr>
            <a:normAutofit/>
          </a:bodyPr>
          <a:lstStyle/>
          <a:p>
            <a:r>
              <a:rPr lang="en-GB" sz="2600" b="1" u="sng" dirty="0">
                <a:latin typeface="Twinkl Cursive Unlooped" panose="02000000000000000000" pitchFamily="2" charset="0"/>
              </a:rPr>
              <a:t>Science Overview (KS1 A)</a:t>
            </a:r>
          </a:p>
        </p:txBody>
      </p:sp>
      <p:graphicFrame>
        <p:nvGraphicFramePr>
          <p:cNvPr id="12" name="Table 11"/>
          <p:cNvGraphicFramePr>
            <a:graphicFrameLocks noGrp="1"/>
          </p:cNvGraphicFramePr>
          <p:nvPr>
            <p:extLst/>
          </p:nvPr>
        </p:nvGraphicFramePr>
        <p:xfrm>
          <a:off x="1461408" y="1053516"/>
          <a:ext cx="9393010" cy="4789135"/>
        </p:xfrm>
        <a:graphic>
          <a:graphicData uri="http://schemas.openxmlformats.org/drawingml/2006/table">
            <a:tbl>
              <a:tblPr firstRow="1" bandRow="1">
                <a:tableStyleId>{5C22544A-7EE6-4342-B048-85BDC9FD1C3A}</a:tableStyleId>
              </a:tblPr>
              <a:tblGrid>
                <a:gridCol w="445769">
                  <a:extLst>
                    <a:ext uri="{9D8B030D-6E8A-4147-A177-3AD203B41FA5}">
                      <a16:colId xmlns:a16="http://schemas.microsoft.com/office/drawing/2014/main" val="1498146284"/>
                    </a:ext>
                  </a:extLst>
                </a:gridCol>
                <a:gridCol w="1167493">
                  <a:extLst>
                    <a:ext uri="{9D8B030D-6E8A-4147-A177-3AD203B41FA5}">
                      <a16:colId xmlns:a16="http://schemas.microsoft.com/office/drawing/2014/main" val="455180641"/>
                    </a:ext>
                  </a:extLst>
                </a:gridCol>
                <a:gridCol w="1071970">
                  <a:extLst>
                    <a:ext uri="{9D8B030D-6E8A-4147-A177-3AD203B41FA5}">
                      <a16:colId xmlns:a16="http://schemas.microsoft.com/office/drawing/2014/main" val="1184207852"/>
                    </a:ext>
                  </a:extLst>
                </a:gridCol>
                <a:gridCol w="1699762">
                  <a:extLst>
                    <a:ext uri="{9D8B030D-6E8A-4147-A177-3AD203B41FA5}">
                      <a16:colId xmlns:a16="http://schemas.microsoft.com/office/drawing/2014/main" val="900032119"/>
                    </a:ext>
                  </a:extLst>
                </a:gridCol>
                <a:gridCol w="803084">
                  <a:extLst>
                    <a:ext uri="{9D8B030D-6E8A-4147-A177-3AD203B41FA5}">
                      <a16:colId xmlns:a16="http://schemas.microsoft.com/office/drawing/2014/main" val="2447619682"/>
                    </a:ext>
                  </a:extLst>
                </a:gridCol>
                <a:gridCol w="1551539">
                  <a:extLst>
                    <a:ext uri="{9D8B030D-6E8A-4147-A177-3AD203B41FA5}">
                      <a16:colId xmlns:a16="http://schemas.microsoft.com/office/drawing/2014/main" val="1435650322"/>
                    </a:ext>
                  </a:extLst>
                </a:gridCol>
                <a:gridCol w="2653393">
                  <a:extLst>
                    <a:ext uri="{9D8B030D-6E8A-4147-A177-3AD203B41FA5}">
                      <a16:colId xmlns:a16="http://schemas.microsoft.com/office/drawing/2014/main" val="1393506755"/>
                    </a:ext>
                  </a:extLst>
                </a:gridCol>
              </a:tblGrid>
              <a:tr h="341246">
                <a:tc>
                  <a:txBody>
                    <a:bodyPr/>
                    <a:lstStyle/>
                    <a:p>
                      <a:pPr algn="ctr">
                        <a:lnSpc>
                          <a:spcPct val="100000"/>
                        </a:lnSpc>
                        <a:spcAft>
                          <a:spcPts val="0"/>
                        </a:spcAft>
                      </a:pPr>
                      <a:r>
                        <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1</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2</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1</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2</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1</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2</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9735651"/>
                  </a:ext>
                </a:extLst>
              </a:tr>
              <a:tr h="4447889">
                <a:tc>
                  <a:txBody>
                    <a:bodyPr/>
                    <a:lstStyle/>
                    <a:p>
                      <a:pPr marL="0" indent="0" algn="ctr">
                        <a:lnSpc>
                          <a:spcPct val="100000"/>
                        </a:lnSpc>
                        <a:spcAft>
                          <a:spcPts val="0"/>
                        </a:spcAft>
                      </a:pPr>
                      <a:r>
                        <a:rPr lang="en-GB" sz="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 </a:t>
                      </a:r>
                      <a:r>
                        <a:rPr lang="en-GB" sz="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1/2</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marR="23495" algn="ctr">
                        <a:lnSpc>
                          <a:spcPct val="107000"/>
                        </a:lnSpc>
                        <a:spcAft>
                          <a:spcPts val="0"/>
                        </a:spcAft>
                      </a:pPr>
                      <a:r>
                        <a:rPr lang="en-GB" sz="8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Animals </a:t>
                      </a:r>
                      <a:r>
                        <a:rPr lang="en-GB" sz="8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including humans </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6985" algn="ctr">
                        <a:lnSpc>
                          <a:spcPct val="107000"/>
                        </a:lnSpc>
                        <a:spcAft>
                          <a:spcPts val="110"/>
                        </a:spcAft>
                      </a:pPr>
                      <a:r>
                        <a:rPr lang="en-GB" sz="8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Year 1</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indent="14288">
                        <a:lnSpc>
                          <a:spcPct val="100000"/>
                        </a:lnSpc>
                        <a:spcAft>
                          <a:spcPts val="5"/>
                        </a:spcAft>
                        <a:buFont typeface="Arial" panose="020B0604020202020204" pitchFamily="34" charset="0"/>
                        <a:buChar char="•"/>
                      </a:pPr>
                      <a:r>
                        <a:rPr lang="en-GB" sz="8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identify</a:t>
                      </a:r>
                      <a:r>
                        <a:rPr lang="en-GB" sz="800" b="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name, draw and label </a:t>
                      </a:r>
                      <a:r>
                        <a:rPr lang="en-GB" sz="8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the</a:t>
                      </a:r>
                      <a:r>
                        <a:rPr lang="en-GB" sz="800" b="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basic </a:t>
                      </a:r>
                      <a:r>
                        <a:rPr lang="en-GB" sz="800" b="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parts of the human body and say which part of the body is associated with each sense</a:t>
                      </a:r>
                      <a:r>
                        <a:rPr lang="en-GB" sz="8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t>
                      </a:r>
                    </a:p>
                    <a:p>
                      <a:pPr marL="0" indent="0">
                        <a:lnSpc>
                          <a:spcPct val="100000"/>
                        </a:lnSpc>
                        <a:spcAft>
                          <a:spcPts val="5"/>
                        </a:spcAft>
                        <a:buFont typeface="Arial" panose="020B0604020202020204" pitchFamily="34" charset="0"/>
                        <a:buNone/>
                      </a:pPr>
                      <a:r>
                        <a:rPr lang="en-GB" sz="800" b="1"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p>
                    <a:p>
                      <a:pPr marL="0" marR="0" lvl="0" indent="0" algn="ctr" defTabSz="914400" rtl="0" eaLnBrk="1" fontAlgn="auto" latinLnBrk="0" hangingPunct="1">
                        <a:lnSpc>
                          <a:spcPct val="100000"/>
                        </a:lnSpc>
                        <a:spcBef>
                          <a:spcPts val="0"/>
                        </a:spcBef>
                        <a:spcAft>
                          <a:spcPts val="5"/>
                        </a:spcAft>
                        <a:buClrTx/>
                        <a:buSzTx/>
                        <a:buFont typeface="Arial" panose="020B0604020202020204" pitchFamily="34" charset="0"/>
                        <a:buNone/>
                        <a:tabLst/>
                        <a:defRPr/>
                      </a:pPr>
                      <a:r>
                        <a:rPr lang="en-GB" sz="8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Year 2</a:t>
                      </a:r>
                    </a:p>
                    <a:p>
                      <a:pPr marL="0" marR="13335" lvl="0" indent="0" fontAlgn="base">
                        <a:lnSpc>
                          <a:spcPct val="100000"/>
                        </a:lnSpc>
                        <a:spcAft>
                          <a:spcPts val="220"/>
                        </a:spcAft>
                        <a:buClr>
                          <a:srgbClr val="000000"/>
                        </a:buClr>
                        <a:buSzPts val="1000"/>
                        <a:buFont typeface="Arial" panose="020B0604020202020204" pitchFamily="34" charset="0"/>
                        <a:buChar char="•"/>
                      </a:pPr>
                      <a:r>
                        <a:rPr lang="en-GB" sz="8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notice that animals including humans, have offspring which grow into adults  </a:t>
                      </a:r>
                    </a:p>
                    <a:p>
                      <a:pPr marL="0" marR="13335" lvl="0" indent="0" fontAlgn="base">
                        <a:lnSpc>
                          <a:spcPct val="100000"/>
                        </a:lnSpc>
                        <a:spcAft>
                          <a:spcPts val="220"/>
                        </a:spcAft>
                        <a:buClr>
                          <a:srgbClr val="000000"/>
                        </a:buClr>
                        <a:buSzPts val="1000"/>
                        <a:buFont typeface="Arial" panose="020B0604020202020204" pitchFamily="34" charset="0"/>
                        <a:buChar char="•"/>
                      </a:pPr>
                      <a:r>
                        <a:rPr lang="en-GB" sz="8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find out about and describe the basic needs of animals including humans, for survival (water, food and air) </a:t>
                      </a:r>
                    </a:p>
                    <a:p>
                      <a:pPr marL="0" marR="13335" lvl="0" indent="0" fontAlgn="base">
                        <a:lnSpc>
                          <a:spcPct val="107000"/>
                        </a:lnSpc>
                        <a:spcAft>
                          <a:spcPts val="5"/>
                        </a:spcAft>
                        <a:buClr>
                          <a:srgbClr val="000000"/>
                        </a:buClr>
                        <a:buSzPts val="1000"/>
                        <a:buFont typeface="Arial" panose="020B0604020202020204" pitchFamily="34" charset="0"/>
                        <a:buChar char="•"/>
                      </a:pPr>
                      <a:r>
                        <a:rPr lang="en-GB" sz="8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describe the importance for humans of exercise, eating the right amounts of different types of food, and hygiene.  </a:t>
                      </a:r>
                    </a:p>
                    <a:p>
                      <a:pPr marL="0" marR="0" lvl="0" indent="0" algn="ctr" defTabSz="914400" rtl="0" eaLnBrk="1" fontAlgn="auto" latinLnBrk="0" hangingPunct="1">
                        <a:lnSpc>
                          <a:spcPct val="100000"/>
                        </a:lnSpc>
                        <a:spcBef>
                          <a:spcPts val="0"/>
                        </a:spcBef>
                        <a:spcAft>
                          <a:spcPts val="5"/>
                        </a:spcAft>
                        <a:buClrTx/>
                        <a:buSzTx/>
                        <a:buFont typeface="Arial" panose="020B0604020202020204" pitchFamily="34" charset="0"/>
                        <a:buNone/>
                        <a:tabLst/>
                        <a:defRPr/>
                      </a:pPr>
                      <a:endPar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49530" marR="33020" marT="42823" marB="206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620" marR="0" lvl="0" indent="0" algn="ctr" defTabSz="914400" rtl="0" eaLnBrk="1" fontAlgn="auto" latinLnBrk="0" hangingPunct="1">
                        <a:lnSpc>
                          <a:spcPct val="107000"/>
                        </a:lnSpc>
                        <a:spcBef>
                          <a:spcPts val="0"/>
                        </a:spcBef>
                        <a:spcAft>
                          <a:spcPts val="0"/>
                        </a:spcAft>
                        <a:buClrTx/>
                        <a:buSzTx/>
                        <a:buFontTx/>
                        <a:buNone/>
                        <a:tabLst/>
                        <a:defRPr/>
                      </a:pPr>
                      <a:r>
                        <a:rPr lang="en-GB" sz="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Working</a:t>
                      </a:r>
                      <a:r>
                        <a:rPr lang="en-GB" sz="8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scientifically</a:t>
                      </a:r>
                    </a:p>
                    <a:p>
                      <a:pPr marL="7620" marR="0" lvl="0" indent="0" algn="l" defTabSz="914400" rtl="0" eaLnBrk="1" fontAlgn="auto" latinLnBrk="0" hangingPunct="1">
                        <a:lnSpc>
                          <a:spcPct val="107000"/>
                        </a:lnSpc>
                        <a:spcBef>
                          <a:spcPts val="0"/>
                        </a:spcBef>
                        <a:spcAft>
                          <a:spcPts val="0"/>
                        </a:spcAft>
                        <a:buClrTx/>
                        <a:buSzTx/>
                        <a:buFontTx/>
                        <a:buNone/>
                        <a:tabLst/>
                        <a:defRPr/>
                      </a:pPr>
                      <a:endParaRPr lang="en-GB" sz="8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17907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GB" sz="8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asking simple questions and recognising that they can be answered in different ways </a:t>
                      </a:r>
                    </a:p>
                    <a:p>
                      <a:pPr marL="17907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GB" sz="8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observing closely, using simple equipment</a:t>
                      </a:r>
                    </a:p>
                    <a:p>
                      <a:pPr marL="17907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GB" sz="8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performing simple tests</a:t>
                      </a:r>
                      <a:endParaRPr lang="en-GB" sz="800" dirty="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49530" marR="33020" marT="42823" marB="206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1590" algn="ctr">
                        <a:lnSpc>
                          <a:spcPct val="107000"/>
                        </a:lnSpc>
                        <a:spcAft>
                          <a:spcPts val="0"/>
                        </a:spcAft>
                      </a:pPr>
                      <a:r>
                        <a:rPr lang="en-GB" sz="8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Everyday </a:t>
                      </a:r>
                      <a:r>
                        <a:rPr lang="en-GB" sz="8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materials </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GB" sz="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Year 1</a:t>
                      </a:r>
                      <a:endPar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12700" lvl="0" indent="0" fontAlgn="base">
                        <a:lnSpc>
                          <a:spcPct val="107000"/>
                        </a:lnSpc>
                        <a:spcAft>
                          <a:spcPts val="225"/>
                        </a:spcAft>
                        <a:buClr>
                          <a:srgbClr val="000000"/>
                        </a:buClr>
                        <a:buSzPts val="1000"/>
                        <a:buFont typeface="Arial" panose="020B0604020202020204" pitchFamily="34" charset="0"/>
                        <a:buChar char="•"/>
                      </a:pPr>
                      <a:r>
                        <a:rPr lang="en-GB" sz="8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distinguish </a:t>
                      </a:r>
                      <a:r>
                        <a:rPr lang="en-GB" sz="800" b="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between an object and the material from which it is made </a:t>
                      </a:r>
                    </a:p>
                    <a:p>
                      <a:pPr marL="0" marR="12700" lvl="0" indent="0" fontAlgn="base">
                        <a:lnSpc>
                          <a:spcPct val="107000"/>
                        </a:lnSpc>
                        <a:spcAft>
                          <a:spcPts val="220"/>
                        </a:spcAft>
                        <a:buClr>
                          <a:srgbClr val="000000"/>
                        </a:buClr>
                        <a:buSzPts val="1000"/>
                        <a:buFont typeface="Arial" panose="020B0604020202020204" pitchFamily="34" charset="0"/>
                        <a:buChar char="•"/>
                      </a:pPr>
                      <a:r>
                        <a:rPr lang="en-GB" sz="800" b="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identify and name a variety of everyday materials, including wood, plastic, glass, metal, water, and rock </a:t>
                      </a:r>
                    </a:p>
                    <a:p>
                      <a:pPr marL="0" marR="12700" lvl="0" indent="0" fontAlgn="base">
                        <a:lnSpc>
                          <a:spcPct val="100000"/>
                        </a:lnSpc>
                        <a:spcAft>
                          <a:spcPts val="220"/>
                        </a:spcAft>
                        <a:buClr>
                          <a:srgbClr val="000000"/>
                        </a:buClr>
                        <a:buSzPts val="1000"/>
                        <a:buFont typeface="Arial" panose="020B0604020202020204" pitchFamily="34" charset="0"/>
                        <a:buChar char="•"/>
                      </a:pPr>
                      <a:r>
                        <a:rPr lang="en-GB" sz="800" b="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describe the simple physical properties of a variety of everyday materials  </a:t>
                      </a:r>
                    </a:p>
                    <a:p>
                      <a:pPr marL="0" marR="12700" lvl="0" indent="0" fontAlgn="base">
                        <a:lnSpc>
                          <a:spcPct val="107000"/>
                        </a:lnSpc>
                        <a:spcAft>
                          <a:spcPts val="200"/>
                        </a:spcAft>
                        <a:buClr>
                          <a:srgbClr val="000000"/>
                        </a:buClr>
                        <a:buSzPts val="1000"/>
                        <a:buFont typeface="Arial" panose="020B0604020202020204" pitchFamily="34" charset="0"/>
                        <a:buChar char="•"/>
                      </a:pPr>
                      <a:r>
                        <a:rPr lang="en-GB" sz="800" b="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compare and group together a variety of everyday materials on the basis of their simple physical properties. </a:t>
                      </a:r>
                      <a:endParaRPr lang="en-GB" sz="8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p>
                      <a:pPr marL="0" marR="12700" lvl="0" indent="0" fontAlgn="base">
                        <a:lnSpc>
                          <a:spcPct val="107000"/>
                        </a:lnSpc>
                        <a:spcAft>
                          <a:spcPts val="200"/>
                        </a:spcAft>
                        <a:buClr>
                          <a:srgbClr val="000000"/>
                        </a:buClr>
                        <a:buSzPts val="1000"/>
                        <a:buFont typeface="Arial" panose="020B0604020202020204" pitchFamily="34" charset="0"/>
                        <a:buChar char="•"/>
                      </a:pPr>
                      <a:endParaRPr lang="en-GB" sz="800" b="1"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p>
                      <a:pPr marR="57150" algn="ctr">
                        <a:lnSpc>
                          <a:spcPct val="107000"/>
                        </a:lnSpc>
                        <a:spcAft>
                          <a:spcPts val="0"/>
                        </a:spcAft>
                      </a:pPr>
                      <a:r>
                        <a:rPr lang="en-GB" sz="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Uses of everyday materials </a:t>
                      </a:r>
                      <a:endPar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8255" marR="0" lvl="0" indent="0" algn="ctr" defTabSz="914400" rtl="0" eaLnBrk="1" fontAlgn="auto" latinLnBrk="0" hangingPunct="1">
                        <a:lnSpc>
                          <a:spcPct val="107000"/>
                        </a:lnSpc>
                        <a:spcBef>
                          <a:spcPts val="0"/>
                        </a:spcBef>
                        <a:spcAft>
                          <a:spcPts val="125"/>
                        </a:spcAft>
                        <a:buClrTx/>
                        <a:buSzTx/>
                        <a:buFontTx/>
                        <a:buNone/>
                        <a:tabLst/>
                        <a:defRPr/>
                      </a:pPr>
                      <a:r>
                        <a:rPr lang="en-GB" sz="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Year 2</a:t>
                      </a:r>
                      <a:endPar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9525" lvl="0" indent="0" fontAlgn="base">
                        <a:lnSpc>
                          <a:spcPct val="100000"/>
                        </a:lnSpc>
                        <a:spcAft>
                          <a:spcPts val="215"/>
                        </a:spcAft>
                        <a:buClr>
                          <a:srgbClr val="000000"/>
                        </a:buClr>
                        <a:buSzPts val="1000"/>
                        <a:buFont typeface="Arial" panose="020B0604020202020204" pitchFamily="34" charset="0"/>
                        <a:buChar char="•"/>
                      </a:pPr>
                      <a:r>
                        <a:rPr lang="en-GB" sz="8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identify and compare the suitability of a variety of everyday materials, including wood, metal, plastic, glass, brick, rock, paper and cardboard for particular uses </a:t>
                      </a:r>
                    </a:p>
                    <a:p>
                      <a:pPr marL="0" marR="9525" lvl="0" indent="0" fontAlgn="base">
                        <a:lnSpc>
                          <a:spcPct val="100000"/>
                        </a:lnSpc>
                        <a:spcAft>
                          <a:spcPts val="5"/>
                        </a:spcAft>
                        <a:buClr>
                          <a:srgbClr val="000000"/>
                        </a:buClr>
                        <a:buSzPts val="1000"/>
                        <a:buFont typeface="Arial" panose="020B0604020202020204" pitchFamily="34" charset="0"/>
                        <a:buChar char="•"/>
                      </a:pPr>
                      <a:r>
                        <a:rPr lang="en-GB" sz="8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find out how the shapes of solid objects made from some materials can be changed by squashing, bending, twisting and stretching. </a:t>
                      </a:r>
                      <a:endParaRPr lang="en-GB" sz="800" b="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p>
                      <a:pPr marL="6985">
                        <a:lnSpc>
                          <a:spcPct val="107000"/>
                        </a:lnSpc>
                        <a:spcAft>
                          <a:spcPts val="0"/>
                        </a:spcAft>
                      </a:pPr>
                      <a:r>
                        <a:rPr lang="en-GB" sz="800" b="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endParaRPr lang="en-GB" sz="8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49530" marR="33020" marT="42823" marB="206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19050" algn="ctr">
                        <a:lnSpc>
                          <a:spcPct val="107000"/>
                        </a:lnSpc>
                        <a:spcAft>
                          <a:spcPts val="0"/>
                        </a:spcAft>
                      </a:pPr>
                      <a:endParaRPr lang="en-GB" sz="8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R="19050" algn="ctr">
                        <a:lnSpc>
                          <a:spcPct val="107000"/>
                        </a:lnSpc>
                        <a:spcAft>
                          <a:spcPts val="0"/>
                        </a:spcAft>
                      </a:pPr>
                      <a:endParaRPr lang="en-GB" sz="800"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49530" marR="33020" marT="42823" marB="206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2860" algn="ctr">
                        <a:lnSpc>
                          <a:spcPct val="107000"/>
                        </a:lnSpc>
                        <a:spcAft>
                          <a:spcPts val="0"/>
                        </a:spcAft>
                      </a:pPr>
                      <a:r>
                        <a:rPr lang="en-GB" sz="8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Living things and their habitats (micro-habitats)   </a:t>
                      </a:r>
                    </a:p>
                    <a:p>
                      <a:pPr marR="22860" algn="ctr">
                        <a:lnSpc>
                          <a:spcPct val="107000"/>
                        </a:lnSpc>
                        <a:spcAft>
                          <a:spcPts val="0"/>
                        </a:spcAft>
                      </a:pPr>
                      <a:r>
                        <a:rPr lang="en-GB" sz="8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Year 2</a:t>
                      </a:r>
                    </a:p>
                    <a:p>
                      <a:pPr marL="0" marR="27305" lvl="0" indent="0" fontAlgn="base">
                        <a:lnSpc>
                          <a:spcPct val="100000"/>
                        </a:lnSpc>
                        <a:spcAft>
                          <a:spcPts val="220"/>
                        </a:spcAft>
                        <a:buClr>
                          <a:srgbClr val="000000"/>
                        </a:buClr>
                        <a:buSzPts val="1000"/>
                        <a:buFont typeface="Arial" panose="020B0604020202020204" pitchFamily="34" charset="0"/>
                        <a:buChar char="•"/>
                      </a:pPr>
                      <a:r>
                        <a:rPr lang="en-GB" sz="8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identify that most living things live in habitats to which they are suited and describe how different habitats provide for the basic needs of different kinds of animals and plants, and how they depend on each other  </a:t>
                      </a:r>
                    </a:p>
                    <a:p>
                      <a:pPr marL="0" marR="27305" lvl="0" indent="0" fontAlgn="base">
                        <a:lnSpc>
                          <a:spcPct val="107000"/>
                        </a:lnSpc>
                        <a:spcAft>
                          <a:spcPts val="225"/>
                        </a:spcAft>
                        <a:buClr>
                          <a:srgbClr val="000000"/>
                        </a:buClr>
                        <a:buSzPts val="1000"/>
                        <a:buFont typeface="Arial" panose="020B0604020202020204" pitchFamily="34" charset="0"/>
                        <a:buChar char="•"/>
                      </a:pPr>
                      <a:r>
                        <a:rPr lang="en-GB" sz="8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identify and name a variety of plants and animals in their habitats, including microhabitats  </a:t>
                      </a:r>
                    </a:p>
                    <a:p>
                      <a:pPr marL="0" marR="27305" lvl="0" indent="0" fontAlgn="base">
                        <a:lnSpc>
                          <a:spcPct val="100000"/>
                        </a:lnSpc>
                        <a:spcAft>
                          <a:spcPts val="0"/>
                        </a:spcAft>
                        <a:buClr>
                          <a:srgbClr val="000000"/>
                        </a:buClr>
                        <a:buSzPts val="1000"/>
                        <a:buFont typeface="Arial" panose="020B0604020202020204" pitchFamily="34" charset="0"/>
                        <a:buChar char="•"/>
                      </a:pPr>
                      <a:r>
                        <a:rPr lang="en-GB" sz="8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describe how animals obtain their food from plants and other animals, using the idea of a simple food chain, and identify and name different sources of food.  </a:t>
                      </a:r>
                    </a:p>
                    <a:p>
                      <a:pPr marL="0" marR="27305" lvl="0" indent="0" algn="l" defTabSz="914400" rtl="0" eaLnBrk="1" fontAlgn="base" latinLnBrk="0" hangingPunct="1">
                        <a:lnSpc>
                          <a:spcPct val="100000"/>
                        </a:lnSpc>
                        <a:spcBef>
                          <a:spcPts val="0"/>
                        </a:spcBef>
                        <a:spcAft>
                          <a:spcPts val="0"/>
                        </a:spcAft>
                        <a:buClr>
                          <a:srgbClr val="000000"/>
                        </a:buClr>
                        <a:buSzPts val="1000"/>
                        <a:buFont typeface="Arial" panose="020B0604020202020204" pitchFamily="34" charset="0"/>
                        <a:buChar char="•"/>
                        <a:tabLst/>
                        <a:defRPr/>
                      </a:pPr>
                      <a:r>
                        <a:rPr lang="en-GB" sz="800" b="0" u="none" strike="noStrike" dirty="0" smtClean="0">
                          <a:solidFill>
                            <a:schemeClr val="tx1"/>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explore and compare the differences between things that are living, dead, and things that have never been alive </a:t>
                      </a:r>
                      <a:endPar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27305" lvl="0" indent="0" fontAlgn="base">
                        <a:lnSpc>
                          <a:spcPct val="100000"/>
                        </a:lnSpc>
                        <a:spcAft>
                          <a:spcPts val="0"/>
                        </a:spcAft>
                        <a:buClr>
                          <a:srgbClr val="000000"/>
                        </a:buClr>
                        <a:buSzPts val="1000"/>
                        <a:buFont typeface="Arial" panose="020B0604020202020204" pitchFamily="34" charset="0"/>
                        <a:buChar char="•"/>
                      </a:pPr>
                      <a:endParaRPr lang="en-GB" sz="8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p>
                      <a:pPr marL="6350" lvl="0" indent="0" fontAlgn="base">
                        <a:lnSpc>
                          <a:spcPct val="107000"/>
                        </a:lnSpc>
                        <a:spcAft>
                          <a:spcPts val="0"/>
                        </a:spcAft>
                        <a:buClr>
                          <a:srgbClr val="000000"/>
                        </a:buClr>
                        <a:buSzPts val="1000"/>
                        <a:buFont typeface="Arial" panose="020B0604020202020204" pitchFamily="34" charset="0"/>
                        <a:buChar char="•"/>
                      </a:pPr>
                      <a:endParaRPr lang="en-GB" sz="8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txBody>
                  <a:tcPr marL="49530" marR="33020" marT="42823" marB="206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18288" algn="ctr" rtl="0" eaLnBrk="1" latinLnBrk="0" hangingPunct="1">
                        <a:lnSpc>
                          <a:spcPct val="107000"/>
                        </a:lnSpc>
                        <a:spcBef>
                          <a:spcPts val="0"/>
                        </a:spcBef>
                        <a:spcAft>
                          <a:spcPts val="0"/>
                        </a:spcAft>
                      </a:pPr>
                      <a:r>
                        <a:rPr lang="en-GB" sz="800" b="1" kern="120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Plants </a:t>
                      </a:r>
                    </a:p>
                    <a:p>
                      <a:pPr marL="0" marR="18288" algn="ctr" rtl="0" eaLnBrk="1" latinLnBrk="0" hangingPunct="1">
                        <a:lnSpc>
                          <a:spcPct val="107000"/>
                        </a:lnSpc>
                        <a:spcBef>
                          <a:spcPts val="0"/>
                        </a:spcBef>
                        <a:spcAft>
                          <a:spcPts val="0"/>
                        </a:spcAft>
                      </a:pPr>
                      <a:r>
                        <a:rPr lang="en-GB" sz="800" b="1" kern="1200" dirty="0" smtClean="0">
                          <a:solidFill>
                            <a:srgbClr val="0070C0"/>
                          </a:solidFill>
                          <a:effectLst/>
                          <a:latin typeface="Twinkl Cursive Unlooped" panose="02000000000000000000" pitchFamily="2" charset="0"/>
                          <a:cs typeface="Times New Roman" panose="02020603050405020304" pitchFamily="18" charset="0"/>
                        </a:rPr>
                        <a:t>Year 1</a:t>
                      </a:r>
                      <a:endParaRPr lang="en-GB" sz="800" dirty="0" smtClean="0">
                        <a:effectLst/>
                        <a:latin typeface="Twinkl Cursive Unlooped" panose="02000000000000000000" pitchFamily="2" charset="0"/>
                      </a:endParaRPr>
                    </a:p>
                    <a:p>
                      <a:pPr marL="88900" marR="0" indent="-88900" algn="l" rtl="0" eaLnBrk="1" fontAlgn="base" latinLnBrk="0" hangingPunct="1">
                        <a:spcBef>
                          <a:spcPts val="0"/>
                        </a:spcBef>
                        <a:spcAft>
                          <a:spcPts val="220"/>
                        </a:spcAft>
                        <a:buFont typeface="Arial" panose="020B0604020202020204" pitchFamily="34" charset="0"/>
                        <a:buChar char="•"/>
                      </a:pPr>
                      <a:r>
                        <a:rPr lang="en-GB" sz="800" b="0" kern="1200" dirty="0" smtClean="0">
                          <a:solidFill>
                            <a:srgbClr val="000000"/>
                          </a:solidFill>
                          <a:effectLst/>
                          <a:latin typeface="Twinkl Cursive Unlooped" panose="02000000000000000000" pitchFamily="2" charset="0"/>
                          <a:ea typeface="Arial" panose="020B0604020202020204" pitchFamily="34" charset="0"/>
                          <a:cs typeface="Arial" panose="020B0604020202020204" pitchFamily="34" charset="0"/>
                        </a:rPr>
                        <a:t>identify and name a variety of common wild and garden plants, including deciduous and evergreen trees  </a:t>
                      </a:r>
                      <a:endParaRPr lang="en-GB" sz="800" b="0" dirty="0" smtClean="0">
                        <a:effectLst/>
                        <a:latin typeface="Twinkl Cursive Unlooped" panose="02000000000000000000" pitchFamily="2" charset="0"/>
                      </a:endParaRPr>
                    </a:p>
                    <a:p>
                      <a:pPr marL="88900" marR="0" indent="-88900" algn="l" rtl="0" eaLnBrk="1" fontAlgn="base" latinLnBrk="0" hangingPunct="1">
                        <a:spcBef>
                          <a:spcPts val="0"/>
                        </a:spcBef>
                        <a:spcAft>
                          <a:spcPts val="5"/>
                        </a:spcAft>
                        <a:buFont typeface="Arial" panose="020B0604020202020204" pitchFamily="34" charset="0"/>
                        <a:buChar char="•"/>
                      </a:pPr>
                      <a:r>
                        <a:rPr lang="en-GB" sz="800" b="0" kern="1200" dirty="0" smtClean="0">
                          <a:solidFill>
                            <a:srgbClr val="000000"/>
                          </a:solidFill>
                          <a:effectLst/>
                          <a:latin typeface="Twinkl Cursive Unlooped" panose="02000000000000000000" pitchFamily="2" charset="0"/>
                          <a:ea typeface="Arial" panose="020B0604020202020204" pitchFamily="34" charset="0"/>
                          <a:cs typeface="Arial" panose="020B0604020202020204" pitchFamily="34" charset="0"/>
                        </a:rPr>
                        <a:t>identify and describe the basic structure of a variety of common flowering plants, including trees.</a:t>
                      </a:r>
                      <a:r>
                        <a:rPr lang="en-GB" sz="800" b="0" kern="1200" dirty="0" smtClean="0">
                          <a:solidFill>
                            <a:srgbClr val="0070C0"/>
                          </a:solidFill>
                          <a:effectLst/>
                          <a:latin typeface="Twinkl Cursive Unlooped" panose="02000000000000000000" pitchFamily="2" charset="0"/>
                          <a:ea typeface="Arial" panose="020B0604020202020204" pitchFamily="34" charset="0"/>
                          <a:cs typeface="Arial" panose="020B0604020202020204" pitchFamily="34" charset="0"/>
                        </a:rPr>
                        <a:t> </a:t>
                      </a:r>
                    </a:p>
                    <a:p>
                      <a:pPr marL="88900" marR="0" indent="-88900" algn="l" rtl="0" eaLnBrk="1" fontAlgn="base" latinLnBrk="0" hangingPunct="1">
                        <a:spcBef>
                          <a:spcPts val="0"/>
                        </a:spcBef>
                        <a:spcAft>
                          <a:spcPts val="5"/>
                        </a:spcAft>
                        <a:buFont typeface="Arial" panose="020B0604020202020204" pitchFamily="34" charset="0"/>
                        <a:buChar char="•"/>
                      </a:pPr>
                      <a:endParaRPr lang="en-GB" sz="800" b="1" kern="1200" dirty="0" smtClean="0">
                        <a:solidFill>
                          <a:srgbClr val="0070C0"/>
                        </a:solidFill>
                        <a:effectLst/>
                        <a:latin typeface="Twinkl Cursive Unlooped" panose="02000000000000000000" pitchFamily="2" charset="0"/>
                        <a:cs typeface="Arial" panose="020B0604020202020204" pitchFamily="34" charset="0"/>
                      </a:endParaRPr>
                    </a:p>
                    <a:p>
                      <a:pPr marR="57785" algn="ctr">
                        <a:lnSpc>
                          <a:spcPct val="107000"/>
                        </a:lnSpc>
                        <a:spcAft>
                          <a:spcPts val="0"/>
                        </a:spcAft>
                      </a:pPr>
                      <a:r>
                        <a:rPr lang="en-GB" sz="8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Plants  </a:t>
                      </a:r>
                    </a:p>
                    <a:p>
                      <a:pPr marR="57785" algn="ctr">
                        <a:lnSpc>
                          <a:spcPct val="107000"/>
                        </a:lnSpc>
                        <a:spcAft>
                          <a:spcPts val="0"/>
                        </a:spcAft>
                      </a:pPr>
                      <a:r>
                        <a:rPr lang="en-GB" sz="8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Year 2</a:t>
                      </a:r>
                      <a:endPar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23495" lvl="0" indent="0" fontAlgn="base">
                        <a:lnSpc>
                          <a:spcPct val="107000"/>
                        </a:lnSpc>
                        <a:spcAft>
                          <a:spcPts val="225"/>
                        </a:spcAft>
                        <a:buClr>
                          <a:srgbClr val="000000"/>
                        </a:buClr>
                        <a:buSzPts val="1000"/>
                        <a:buFont typeface="Arial" panose="020B0604020202020204" pitchFamily="34" charset="0"/>
                        <a:buChar char="•"/>
                      </a:pPr>
                      <a:r>
                        <a:rPr lang="en-GB" sz="8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observe and describe how seeds and bulbs grow into mature plants </a:t>
                      </a:r>
                    </a:p>
                    <a:p>
                      <a:pPr marL="0" marR="23495" lvl="0" indent="0" fontAlgn="base">
                        <a:lnSpc>
                          <a:spcPct val="100000"/>
                        </a:lnSpc>
                        <a:spcAft>
                          <a:spcPts val="0"/>
                        </a:spcAft>
                        <a:buClr>
                          <a:srgbClr val="000000"/>
                        </a:buClr>
                        <a:buSzPts val="1000"/>
                        <a:buFont typeface="Arial" panose="020B0604020202020204" pitchFamily="34" charset="0"/>
                        <a:buChar char="•"/>
                      </a:pPr>
                      <a:r>
                        <a:rPr lang="en-GB" sz="8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find out and describe how plants need water, light and a suitable temperature to grow and stay healthy </a:t>
                      </a:r>
                    </a:p>
                    <a:p>
                      <a:pPr marL="0" marR="0" indent="0" algn="l" rtl="0" eaLnBrk="1" fontAlgn="base" latinLnBrk="0" hangingPunct="1">
                        <a:spcBef>
                          <a:spcPts val="0"/>
                        </a:spcBef>
                        <a:spcAft>
                          <a:spcPts val="5"/>
                        </a:spcAft>
                        <a:buFont typeface="Arial" panose="020B0604020202020204" pitchFamily="34" charset="0"/>
                        <a:buNone/>
                      </a:pPr>
                      <a:endParaRPr lang="en-GB" sz="800" dirty="0" smtClean="0">
                        <a:effectLst/>
                        <a:latin typeface="Twinkl Cursive Unlooped" panose="02000000000000000000" pitchFamily="2" charset="0"/>
                      </a:endParaRPr>
                    </a:p>
                    <a:p>
                      <a:pPr marR="22860" algn="ctr">
                        <a:lnSpc>
                          <a:spcPct val="107000"/>
                        </a:lnSpc>
                        <a:spcAft>
                          <a:spcPts val="0"/>
                        </a:spcAft>
                      </a:pPr>
                      <a:endParaRPr lang="en-GB" sz="8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R="22860" algn="ctr">
                        <a:lnSpc>
                          <a:spcPct val="107000"/>
                        </a:lnSpc>
                        <a:spcAft>
                          <a:spcPts val="0"/>
                        </a:spcAft>
                      </a:pPr>
                      <a:r>
                        <a:rPr lang="en-GB" sz="8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Animals including humans </a:t>
                      </a:r>
                    </a:p>
                    <a:p>
                      <a:pPr marR="22860" algn="ctr">
                        <a:lnSpc>
                          <a:spcPct val="107000"/>
                        </a:lnSpc>
                        <a:spcAft>
                          <a:spcPts val="0"/>
                        </a:spcAft>
                      </a:pPr>
                      <a:r>
                        <a:rPr lang="en-GB" sz="8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Year 1</a:t>
                      </a:r>
                      <a:endPar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lvl="0" indent="0" fontAlgn="base">
                        <a:lnSpc>
                          <a:spcPct val="107000"/>
                        </a:lnSpc>
                        <a:spcAft>
                          <a:spcPts val="10"/>
                        </a:spcAft>
                        <a:buClr>
                          <a:srgbClr val="000000"/>
                        </a:buClr>
                        <a:buSzPts val="1000"/>
                        <a:buFont typeface="Arial" panose="020B0604020202020204" pitchFamily="34" charset="0"/>
                        <a:buChar char="•"/>
                        <a:tabLst/>
                      </a:pPr>
                      <a:r>
                        <a:rPr lang="en-GB" sz="8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identify and name a variety of common animals including fish, </a:t>
                      </a:r>
                      <a:r>
                        <a:rPr lang="en-GB" sz="8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amphibians, reptiles, birds and mammals </a:t>
                      </a:r>
                    </a:p>
                    <a:p>
                      <a:pPr marL="0" lvl="0" indent="0" fontAlgn="base">
                        <a:lnSpc>
                          <a:spcPct val="100000"/>
                        </a:lnSpc>
                        <a:spcAft>
                          <a:spcPts val="0"/>
                        </a:spcAft>
                        <a:buClr>
                          <a:srgbClr val="000000"/>
                        </a:buClr>
                        <a:buSzPts val="1000"/>
                        <a:buFont typeface="Arial" panose="020B0604020202020204" pitchFamily="34" charset="0"/>
                        <a:buChar char="•"/>
                        <a:tabLst/>
                      </a:pPr>
                      <a:r>
                        <a:rPr lang="en-GB" sz="8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identify and name a variety of common animals that are carnivores, herbivores and </a:t>
                      </a:r>
                    </a:p>
                    <a:p>
                      <a:pPr marL="0" indent="0">
                        <a:lnSpc>
                          <a:spcPct val="107000"/>
                        </a:lnSpc>
                        <a:spcAft>
                          <a:spcPts val="125"/>
                        </a:spcAft>
                        <a:tabLst/>
                      </a:pPr>
                      <a:r>
                        <a:rPr lang="en-GB" sz="8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omnivores </a:t>
                      </a:r>
                    </a:p>
                    <a:p>
                      <a:pPr marL="0" lvl="0" indent="0" fontAlgn="base">
                        <a:lnSpc>
                          <a:spcPct val="100000"/>
                        </a:lnSpc>
                        <a:spcAft>
                          <a:spcPts val="5"/>
                        </a:spcAft>
                        <a:buClr>
                          <a:srgbClr val="000000"/>
                        </a:buClr>
                        <a:buSzPts val="1000"/>
                        <a:buFont typeface="Arial" panose="020B0604020202020204" pitchFamily="34" charset="0"/>
                        <a:buChar char="•"/>
                        <a:tabLst/>
                      </a:pPr>
                      <a:r>
                        <a:rPr lang="en-GB" sz="8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describe and compare the structure of a variety of common animals (fish, amphibians, reptiles, birds and </a:t>
                      </a:r>
                      <a:r>
                        <a:rPr lang="en-GB" sz="8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mammals, including pets) </a:t>
                      </a:r>
                    </a:p>
                    <a:p>
                      <a:pPr marL="101600">
                        <a:lnSpc>
                          <a:spcPct val="107000"/>
                        </a:lnSpc>
                        <a:spcAft>
                          <a:spcPts val="0"/>
                        </a:spcAft>
                      </a:pPr>
                      <a:endParaRPr lang="en-GB" sz="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101600">
                        <a:lnSpc>
                          <a:spcPct val="107000"/>
                        </a:lnSpc>
                        <a:spcAft>
                          <a:spcPts val="0"/>
                        </a:spcAft>
                      </a:pPr>
                      <a:endParaRPr lang="en-GB" sz="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49530" marR="33020" marT="42823" marB="206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4383456"/>
                  </a:ext>
                </a:extLst>
              </a:tr>
            </a:tbl>
          </a:graphicData>
        </a:graphic>
      </p:graphicFrame>
      <p:pic>
        <p:nvPicPr>
          <p:cNvPr id="7" name="Picture 6"/>
          <p:cNvPicPr>
            <a:picLocks noChangeAspect="1"/>
          </p:cNvPicPr>
          <p:nvPr/>
        </p:nvPicPr>
        <p:blipFill>
          <a:blip r:embed="rId2"/>
          <a:stretch>
            <a:fillRect/>
          </a:stretch>
        </p:blipFill>
        <p:spPr>
          <a:xfrm>
            <a:off x="9678593" y="292097"/>
            <a:ext cx="490744" cy="510741"/>
          </a:xfrm>
          <a:prstGeom prst="rect">
            <a:avLst/>
          </a:prstGeom>
        </p:spPr>
      </p:pic>
    </p:spTree>
    <p:extLst>
      <p:ext uri="{BB962C8B-B14F-4D97-AF65-F5344CB8AC3E}">
        <p14:creationId xmlns:p14="http://schemas.microsoft.com/office/powerpoint/2010/main" val="7980685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1718" y="578287"/>
            <a:ext cx="6941939" cy="514333"/>
          </a:xfrm>
        </p:spPr>
        <p:txBody>
          <a:bodyPr>
            <a:normAutofit/>
          </a:bodyPr>
          <a:lstStyle/>
          <a:p>
            <a:r>
              <a:rPr lang="en-GB" sz="2600" b="1" u="sng" dirty="0">
                <a:latin typeface="Twinkl Cursive Unlooped" panose="02000000000000000000" pitchFamily="2" charset="0"/>
              </a:rPr>
              <a:t>Science Overview (KS1 B)</a:t>
            </a:r>
          </a:p>
        </p:txBody>
      </p:sp>
      <p:graphicFrame>
        <p:nvGraphicFramePr>
          <p:cNvPr id="12" name="Table 11"/>
          <p:cNvGraphicFramePr>
            <a:graphicFrameLocks noGrp="1"/>
          </p:cNvGraphicFramePr>
          <p:nvPr>
            <p:extLst/>
          </p:nvPr>
        </p:nvGraphicFramePr>
        <p:xfrm>
          <a:off x="1567543" y="1060405"/>
          <a:ext cx="9010920" cy="4559267"/>
        </p:xfrm>
        <a:graphic>
          <a:graphicData uri="http://schemas.openxmlformats.org/drawingml/2006/table">
            <a:tbl>
              <a:tblPr firstRow="1" bandRow="1">
                <a:tableStyleId>{5C22544A-7EE6-4342-B048-85BDC9FD1C3A}</a:tableStyleId>
              </a:tblPr>
              <a:tblGrid>
                <a:gridCol w="592651">
                  <a:extLst>
                    <a:ext uri="{9D8B030D-6E8A-4147-A177-3AD203B41FA5}">
                      <a16:colId xmlns:a16="http://schemas.microsoft.com/office/drawing/2014/main" val="1498146284"/>
                    </a:ext>
                  </a:extLst>
                </a:gridCol>
                <a:gridCol w="1307178">
                  <a:extLst>
                    <a:ext uri="{9D8B030D-6E8A-4147-A177-3AD203B41FA5}">
                      <a16:colId xmlns:a16="http://schemas.microsoft.com/office/drawing/2014/main" val="455180641"/>
                    </a:ext>
                  </a:extLst>
                </a:gridCol>
                <a:gridCol w="1286539">
                  <a:extLst>
                    <a:ext uri="{9D8B030D-6E8A-4147-A177-3AD203B41FA5}">
                      <a16:colId xmlns:a16="http://schemas.microsoft.com/office/drawing/2014/main" val="1184207852"/>
                    </a:ext>
                  </a:extLst>
                </a:gridCol>
                <a:gridCol w="1419921">
                  <a:extLst>
                    <a:ext uri="{9D8B030D-6E8A-4147-A177-3AD203B41FA5}">
                      <a16:colId xmlns:a16="http://schemas.microsoft.com/office/drawing/2014/main" val="900032119"/>
                    </a:ext>
                  </a:extLst>
                </a:gridCol>
                <a:gridCol w="1475286">
                  <a:extLst>
                    <a:ext uri="{9D8B030D-6E8A-4147-A177-3AD203B41FA5}">
                      <a16:colId xmlns:a16="http://schemas.microsoft.com/office/drawing/2014/main" val="2447619682"/>
                    </a:ext>
                  </a:extLst>
                </a:gridCol>
                <a:gridCol w="1539033">
                  <a:extLst>
                    <a:ext uri="{9D8B030D-6E8A-4147-A177-3AD203B41FA5}">
                      <a16:colId xmlns:a16="http://schemas.microsoft.com/office/drawing/2014/main" val="2930751043"/>
                    </a:ext>
                  </a:extLst>
                </a:gridCol>
                <a:gridCol w="1390312">
                  <a:extLst>
                    <a:ext uri="{9D8B030D-6E8A-4147-A177-3AD203B41FA5}">
                      <a16:colId xmlns:a16="http://schemas.microsoft.com/office/drawing/2014/main" val="552666542"/>
                    </a:ext>
                  </a:extLst>
                </a:gridCol>
              </a:tblGrid>
              <a:tr h="198120">
                <a:tc>
                  <a:txBody>
                    <a:bodyPr/>
                    <a:lstStyle/>
                    <a:p>
                      <a:pPr algn="ctr">
                        <a:lnSpc>
                          <a:spcPct val="100000"/>
                        </a:lnSpc>
                        <a:spcAft>
                          <a:spcPts val="0"/>
                        </a:spcAft>
                      </a:pPr>
                      <a:r>
                        <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1</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300" b="1" dirty="0" err="1"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a:t>
                      </a:r>
                      <a:r>
                        <a:rPr lang="en-GB" sz="13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2</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1</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3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a:t>
                      </a: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2</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1</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7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2</a:t>
                      </a:r>
                      <a:endParaRPr lang="en-GB" sz="1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algn="ctr">
                        <a:lnSpc>
                          <a:spcPct val="100000"/>
                        </a:lnSpc>
                        <a:spcAft>
                          <a:spcPts val="0"/>
                        </a:spcAft>
                      </a:pP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9735651"/>
                  </a:ext>
                </a:extLst>
              </a:tr>
              <a:tr h="4345907">
                <a:tc>
                  <a:txBody>
                    <a:bodyPr/>
                    <a:lstStyle/>
                    <a:p>
                      <a:pPr marL="0" indent="0" algn="ctr">
                        <a:lnSpc>
                          <a:spcPct val="100000"/>
                        </a:lnSpc>
                        <a:spcAft>
                          <a:spcPts val="0"/>
                        </a:spcAft>
                      </a:pP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 </a:t>
                      </a:r>
                      <a:r>
                        <a:rPr lang="en-GB" sz="13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1/2</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marR="23495" algn="ctr">
                        <a:lnSpc>
                          <a:spcPct val="107000"/>
                        </a:lnSpc>
                        <a:spcAft>
                          <a:spcPts val="0"/>
                        </a:spcAft>
                      </a:pPr>
                      <a:r>
                        <a:rPr lang="en-GB" sz="7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Animals including humans </a:t>
                      </a:r>
                      <a:endParaRPr lang="en-GB" sz="7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6985" algn="ctr">
                        <a:lnSpc>
                          <a:spcPct val="107000"/>
                        </a:lnSpc>
                        <a:spcAft>
                          <a:spcPts val="110"/>
                        </a:spcAft>
                      </a:pPr>
                      <a:r>
                        <a:rPr lang="en-GB" sz="700" b="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Year 1</a:t>
                      </a:r>
                      <a:endParaRPr lang="en-GB" sz="7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indent="14288">
                        <a:lnSpc>
                          <a:spcPct val="100000"/>
                        </a:lnSpc>
                        <a:spcAft>
                          <a:spcPts val="5"/>
                        </a:spcAft>
                        <a:buFont typeface="Arial" panose="020B0604020202020204" pitchFamily="34" charset="0"/>
                        <a:buChar char="•"/>
                      </a:pPr>
                      <a:r>
                        <a:rPr lang="en-GB" sz="7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identify, name, draw and label the</a:t>
                      </a:r>
                      <a:r>
                        <a:rPr lang="en-GB" sz="700" b="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7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basic parts of the human body and say which part of the body is associated with each sense.</a:t>
                      </a:r>
                    </a:p>
                    <a:p>
                      <a:pPr marL="0" indent="0">
                        <a:lnSpc>
                          <a:spcPct val="100000"/>
                        </a:lnSpc>
                        <a:spcAft>
                          <a:spcPts val="5"/>
                        </a:spcAft>
                        <a:buFont typeface="Arial" panose="020B0604020202020204" pitchFamily="34" charset="0"/>
                        <a:buNone/>
                      </a:pPr>
                      <a:r>
                        <a:rPr lang="en-GB" sz="700" b="1"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p>
                    <a:p>
                      <a:pPr marL="0" marR="0" lvl="0" indent="0" algn="ctr" defTabSz="914400" rtl="0" eaLnBrk="1" fontAlgn="auto" latinLnBrk="0" hangingPunct="1">
                        <a:lnSpc>
                          <a:spcPct val="100000"/>
                        </a:lnSpc>
                        <a:spcBef>
                          <a:spcPts val="0"/>
                        </a:spcBef>
                        <a:spcAft>
                          <a:spcPts val="5"/>
                        </a:spcAft>
                        <a:buClrTx/>
                        <a:buSzTx/>
                        <a:buFont typeface="Arial" panose="020B0604020202020204" pitchFamily="34" charset="0"/>
                        <a:buNone/>
                        <a:tabLst/>
                        <a:defRPr/>
                      </a:pPr>
                      <a:r>
                        <a:rPr lang="en-GB" sz="7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Year 2</a:t>
                      </a:r>
                    </a:p>
                    <a:p>
                      <a:pPr marL="0" marR="13335" lvl="0" indent="0" fontAlgn="base">
                        <a:lnSpc>
                          <a:spcPct val="100000"/>
                        </a:lnSpc>
                        <a:spcAft>
                          <a:spcPts val="220"/>
                        </a:spcAft>
                        <a:buClr>
                          <a:srgbClr val="000000"/>
                        </a:buClr>
                        <a:buSzPts val="1000"/>
                        <a:buFont typeface="Arial" panose="020B0604020202020204" pitchFamily="34" charset="0"/>
                        <a:buChar char="•"/>
                      </a:pPr>
                      <a:r>
                        <a:rPr lang="en-GB" sz="7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notice that animals including humans, have offspring which grow into adults  </a:t>
                      </a:r>
                    </a:p>
                    <a:p>
                      <a:pPr marL="0" marR="13335" lvl="0" indent="0" fontAlgn="base">
                        <a:lnSpc>
                          <a:spcPct val="100000"/>
                        </a:lnSpc>
                        <a:spcAft>
                          <a:spcPts val="220"/>
                        </a:spcAft>
                        <a:buClr>
                          <a:srgbClr val="000000"/>
                        </a:buClr>
                        <a:buSzPts val="1000"/>
                        <a:buFont typeface="Arial" panose="020B0604020202020204" pitchFamily="34" charset="0"/>
                        <a:buChar char="•"/>
                      </a:pPr>
                      <a:r>
                        <a:rPr lang="en-GB" sz="7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find out about and describe the basic needs of animals including humans, for survival (water, food and air) </a:t>
                      </a:r>
                    </a:p>
                    <a:p>
                      <a:pPr marL="0" marR="13335" lvl="0" indent="0" fontAlgn="base">
                        <a:lnSpc>
                          <a:spcPct val="107000"/>
                        </a:lnSpc>
                        <a:spcAft>
                          <a:spcPts val="5"/>
                        </a:spcAft>
                        <a:buClr>
                          <a:srgbClr val="000000"/>
                        </a:buClr>
                        <a:buSzPts val="1000"/>
                        <a:buFont typeface="Arial" panose="020B0604020202020204" pitchFamily="34" charset="0"/>
                        <a:buChar char="•"/>
                      </a:pPr>
                      <a:r>
                        <a:rPr lang="en-GB" sz="7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describe the importance for humans of exercise, eating the right amounts of different types of food, and hygiene.  </a:t>
                      </a:r>
                    </a:p>
                    <a:p>
                      <a:pPr marR="57150" algn="ctr">
                        <a:lnSpc>
                          <a:spcPct val="107000"/>
                        </a:lnSpc>
                        <a:spcAft>
                          <a:spcPts val="0"/>
                        </a:spcAft>
                      </a:pPr>
                      <a:endParaRPr lang="en-GB" sz="70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txBody>
                  <a:tcPr marL="49530" marR="4128" marT="42823" marB="2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4300" marR="22225" indent="-114300" algn="ctr">
                        <a:lnSpc>
                          <a:spcPct val="107000"/>
                        </a:lnSpc>
                        <a:spcAft>
                          <a:spcPts val="650"/>
                        </a:spcAft>
                      </a:pPr>
                      <a:r>
                        <a:rPr lang="en-GB" sz="7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Working</a:t>
                      </a:r>
                      <a:r>
                        <a:rPr lang="en-GB" sz="7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scientifically</a:t>
                      </a:r>
                    </a:p>
                    <a:p>
                      <a:pPr marL="17907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GB" sz="7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asking simple questions and recognising that they can be answered in different ways </a:t>
                      </a:r>
                    </a:p>
                    <a:p>
                      <a:pPr marL="17907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GB" sz="7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observing closely, using simple equipment</a:t>
                      </a:r>
                    </a:p>
                    <a:p>
                      <a:pPr marL="17907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GB" sz="7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performing simple tests</a:t>
                      </a:r>
                    </a:p>
                    <a:p>
                      <a:pPr marL="114300" indent="-114300">
                        <a:lnSpc>
                          <a:spcPct val="107000"/>
                        </a:lnSpc>
                        <a:spcAft>
                          <a:spcPts val="0"/>
                        </a:spcAft>
                      </a:pP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49530" marR="4128" marT="42823" marB="2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1590" algn="ctr">
                        <a:lnSpc>
                          <a:spcPct val="107000"/>
                        </a:lnSpc>
                        <a:spcAft>
                          <a:spcPts val="0"/>
                        </a:spcAft>
                      </a:pPr>
                      <a:r>
                        <a:rPr lang="en-GB" sz="7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Everyday materials </a:t>
                      </a:r>
                      <a:endParaRPr lang="en-GB" sz="7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GB" sz="7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7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Year 1</a:t>
                      </a:r>
                      <a:endParaRPr lang="en-GB" sz="7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12700" lvl="0" indent="0" fontAlgn="base">
                        <a:lnSpc>
                          <a:spcPct val="107000"/>
                        </a:lnSpc>
                        <a:spcAft>
                          <a:spcPts val="225"/>
                        </a:spcAft>
                        <a:buClr>
                          <a:srgbClr val="000000"/>
                        </a:buClr>
                        <a:buSzPts val="1000"/>
                        <a:buFont typeface="Arial" panose="020B0604020202020204" pitchFamily="34" charset="0"/>
                        <a:buChar char="•"/>
                      </a:pPr>
                      <a:r>
                        <a:rPr lang="en-GB" sz="7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distinguish between an object and the material from which it is made </a:t>
                      </a:r>
                    </a:p>
                    <a:p>
                      <a:pPr marL="0" marR="12700" lvl="0" indent="0" fontAlgn="base">
                        <a:lnSpc>
                          <a:spcPct val="107000"/>
                        </a:lnSpc>
                        <a:spcAft>
                          <a:spcPts val="220"/>
                        </a:spcAft>
                        <a:buClr>
                          <a:srgbClr val="000000"/>
                        </a:buClr>
                        <a:buSzPts val="1000"/>
                        <a:buFont typeface="Arial" panose="020B0604020202020204" pitchFamily="34" charset="0"/>
                        <a:buChar char="•"/>
                      </a:pPr>
                      <a:r>
                        <a:rPr lang="en-GB" sz="7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identify and name a variety of everyday materials, including wood, plastic, glass, metal, water, and rock </a:t>
                      </a:r>
                    </a:p>
                    <a:p>
                      <a:pPr marL="0" marR="12700" lvl="0" indent="0" fontAlgn="base">
                        <a:lnSpc>
                          <a:spcPct val="100000"/>
                        </a:lnSpc>
                        <a:spcAft>
                          <a:spcPts val="220"/>
                        </a:spcAft>
                        <a:buClr>
                          <a:srgbClr val="000000"/>
                        </a:buClr>
                        <a:buSzPts val="1000"/>
                        <a:buFont typeface="Arial" panose="020B0604020202020204" pitchFamily="34" charset="0"/>
                        <a:buChar char="•"/>
                      </a:pPr>
                      <a:r>
                        <a:rPr lang="en-GB" sz="7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describe the simple physical properties of a variety of everyday materials  </a:t>
                      </a:r>
                    </a:p>
                    <a:p>
                      <a:pPr marL="0" marR="12700" lvl="0" indent="0" fontAlgn="base">
                        <a:lnSpc>
                          <a:spcPct val="107000"/>
                        </a:lnSpc>
                        <a:spcAft>
                          <a:spcPts val="200"/>
                        </a:spcAft>
                        <a:buClr>
                          <a:srgbClr val="000000"/>
                        </a:buClr>
                        <a:buSzPts val="1000"/>
                        <a:buFont typeface="Arial" panose="020B0604020202020204" pitchFamily="34" charset="0"/>
                        <a:buChar char="•"/>
                      </a:pPr>
                      <a:r>
                        <a:rPr lang="en-GB" sz="7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compare and group together a variety of everyday materials on the basis of their simple physical properties. </a:t>
                      </a:r>
                    </a:p>
                    <a:p>
                      <a:pPr marL="0" marR="12700" lvl="0" indent="0" fontAlgn="base">
                        <a:lnSpc>
                          <a:spcPct val="107000"/>
                        </a:lnSpc>
                        <a:spcAft>
                          <a:spcPts val="200"/>
                        </a:spcAft>
                        <a:buClr>
                          <a:srgbClr val="000000"/>
                        </a:buClr>
                        <a:buSzPts val="1000"/>
                        <a:buFont typeface="Arial" panose="020B0604020202020204" pitchFamily="34" charset="0"/>
                        <a:buChar char="•"/>
                      </a:pPr>
                      <a:endParaRPr lang="en-GB" sz="700" b="1"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p>
                      <a:pPr marR="57150" algn="ctr">
                        <a:lnSpc>
                          <a:spcPct val="107000"/>
                        </a:lnSpc>
                        <a:spcAft>
                          <a:spcPts val="0"/>
                        </a:spcAft>
                      </a:pPr>
                      <a:r>
                        <a:rPr lang="en-GB" sz="7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7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Uses of everyday materials </a:t>
                      </a:r>
                      <a:endParaRPr lang="en-GB" sz="7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8255" marR="0" lvl="0" indent="0" algn="ctr" defTabSz="914400" rtl="0" eaLnBrk="1" fontAlgn="auto" latinLnBrk="0" hangingPunct="1">
                        <a:lnSpc>
                          <a:spcPct val="107000"/>
                        </a:lnSpc>
                        <a:spcBef>
                          <a:spcPts val="0"/>
                        </a:spcBef>
                        <a:spcAft>
                          <a:spcPts val="125"/>
                        </a:spcAft>
                        <a:buClrTx/>
                        <a:buSzTx/>
                        <a:buFontTx/>
                        <a:buNone/>
                        <a:tabLst/>
                        <a:defRPr/>
                      </a:pPr>
                      <a:r>
                        <a:rPr lang="en-GB" sz="7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7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Year 2</a:t>
                      </a:r>
                      <a:endParaRPr lang="en-GB" sz="7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9525" lvl="0" indent="0" fontAlgn="base">
                        <a:lnSpc>
                          <a:spcPct val="100000"/>
                        </a:lnSpc>
                        <a:spcAft>
                          <a:spcPts val="215"/>
                        </a:spcAft>
                        <a:buClr>
                          <a:srgbClr val="000000"/>
                        </a:buClr>
                        <a:buSzPts val="1000"/>
                        <a:buFont typeface="Arial" panose="020B0604020202020204" pitchFamily="34" charset="0"/>
                        <a:buChar char="•"/>
                      </a:pPr>
                      <a:r>
                        <a:rPr lang="en-GB" sz="7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identify and compare the suitability of a variety of everyday materials, including wood, metal, plastic, glass, brick, rock, paper and cardboard for particular uses </a:t>
                      </a:r>
                    </a:p>
                    <a:p>
                      <a:pPr marL="0" marR="9525" lvl="0" indent="0" fontAlgn="base">
                        <a:lnSpc>
                          <a:spcPct val="100000"/>
                        </a:lnSpc>
                        <a:spcAft>
                          <a:spcPts val="5"/>
                        </a:spcAft>
                        <a:buClr>
                          <a:srgbClr val="000000"/>
                        </a:buClr>
                        <a:buSzPts val="1000"/>
                        <a:buFont typeface="Arial" panose="020B0604020202020204" pitchFamily="34" charset="0"/>
                        <a:buChar char="•"/>
                      </a:pPr>
                      <a:r>
                        <a:rPr lang="en-GB" sz="7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find out how the shapes of solid objects made from some materials can be changed by squashing, bending, twisting and stretching. </a:t>
                      </a:r>
                    </a:p>
                    <a:p>
                      <a:pPr marR="19050" algn="ctr">
                        <a:lnSpc>
                          <a:spcPct val="107000"/>
                        </a:lnSpc>
                        <a:spcAft>
                          <a:spcPts val="0"/>
                        </a:spcAft>
                      </a:pPr>
                      <a:endParaRPr lang="en-GB" sz="700"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49530" marR="4128" marT="42823" marB="2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2860" algn="ctr">
                        <a:lnSpc>
                          <a:spcPct val="107000"/>
                        </a:lnSpc>
                        <a:spcAft>
                          <a:spcPts val="0"/>
                        </a:spcAft>
                      </a:pPr>
                      <a:r>
                        <a:rPr lang="en-GB" sz="7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7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Seasonal</a:t>
                      </a:r>
                      <a:r>
                        <a:rPr lang="en-GB" sz="7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changes</a:t>
                      </a:r>
                      <a:endParaRPr lang="en-GB" sz="7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6350" lvl="0" indent="0" fontAlgn="base">
                        <a:lnSpc>
                          <a:spcPct val="107000"/>
                        </a:lnSpc>
                        <a:spcAft>
                          <a:spcPts val="10"/>
                        </a:spcAft>
                        <a:buClr>
                          <a:srgbClr val="000000"/>
                        </a:buClr>
                        <a:buSzPts val="1000"/>
                        <a:buFont typeface="Arial" panose="020B0604020202020204" pitchFamily="34" charset="0"/>
                        <a:buChar char="•"/>
                      </a:pPr>
                      <a:r>
                        <a:rPr lang="en-GB" sz="7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observe changes across the four seasons </a:t>
                      </a:r>
                    </a:p>
                    <a:p>
                      <a:pPr marL="6350" lvl="0" indent="0" fontAlgn="base">
                        <a:lnSpc>
                          <a:spcPct val="107000"/>
                        </a:lnSpc>
                        <a:spcAft>
                          <a:spcPts val="0"/>
                        </a:spcAft>
                        <a:buClr>
                          <a:srgbClr val="000000"/>
                        </a:buClr>
                        <a:buSzPts val="1000"/>
                        <a:buFont typeface="Arial" panose="020B0604020202020204" pitchFamily="34" charset="0"/>
                        <a:buChar char="•"/>
                      </a:pPr>
                      <a:r>
                        <a:rPr lang="en-GB" sz="7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observe and describe weather associated with the seasons and how day length varies</a:t>
                      </a:r>
                      <a:endParaRPr lang="en-GB" sz="700" b="0" u="none" strike="noStrike" dirty="0" smtClean="0">
                        <a:solidFill>
                          <a:srgbClr val="000000"/>
                        </a:solidFill>
                        <a:effectLst/>
                        <a:uFillTx/>
                        <a:latin typeface="Twinkl Cursive Unlooped" panose="02000000000000000000" pitchFamily="2" charset="0"/>
                        <a:ea typeface="Arial" panose="020B0604020202020204" pitchFamily="34" charset="0"/>
                        <a:cs typeface="Times New Roman" panose="02020603050405020304" pitchFamily="18" charset="0"/>
                      </a:endParaRPr>
                    </a:p>
                    <a:p>
                      <a:pPr marL="101600">
                        <a:lnSpc>
                          <a:spcPct val="107000"/>
                        </a:lnSpc>
                        <a:spcAft>
                          <a:spcPts val="0"/>
                        </a:spcAft>
                      </a:pPr>
                      <a:r>
                        <a:rPr lang="en-GB" sz="7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endParaRPr lang="en-GB" sz="700" b="1"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p>
                      <a:pPr marL="0" marR="27305" lvl="0" indent="0" fontAlgn="base">
                        <a:lnSpc>
                          <a:spcPct val="107000"/>
                        </a:lnSpc>
                        <a:spcAft>
                          <a:spcPts val="225"/>
                        </a:spcAft>
                        <a:buClr>
                          <a:srgbClr val="000000"/>
                        </a:buClr>
                        <a:buSzPts val="1000"/>
                        <a:buFont typeface="Arial" panose="020B0604020202020204" pitchFamily="34" charset="0"/>
                        <a:buChar char="•"/>
                      </a:pPr>
                      <a:endParaRPr lang="en-GB" sz="700" b="1" u="none" strike="noStrike" dirty="0" smtClean="0">
                        <a:solidFill>
                          <a:srgbClr val="000000"/>
                        </a:solidFill>
                        <a:effectLst/>
                        <a:uFill>
                          <a:solidFill>
                            <a:srgbClr val="000000"/>
                          </a:solidFill>
                        </a:uFill>
                        <a:latin typeface="Twinkl Cursive Unlooped" panose="02000000000000000000" pitchFamily="2" charset="0"/>
                        <a:ea typeface="Calibri" panose="020F0502020204030204" pitchFamily="34" charset="0"/>
                        <a:cs typeface="Arial" panose="020B0604020202020204" pitchFamily="34" charset="0"/>
                      </a:endParaRPr>
                    </a:p>
                  </a:txBody>
                  <a:tcPr marL="49530" marR="4128" marT="42823" marB="2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1590" algn="ctr">
                        <a:lnSpc>
                          <a:spcPct val="107000"/>
                        </a:lnSpc>
                        <a:spcAft>
                          <a:spcPts val="0"/>
                        </a:spcAft>
                      </a:pPr>
                      <a:r>
                        <a:rPr lang="en-GB" sz="7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7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Science Careers</a:t>
                      </a:r>
                    </a:p>
                    <a:p>
                      <a:pPr marR="21590" algn="ctr">
                        <a:lnSpc>
                          <a:spcPct val="107000"/>
                        </a:lnSpc>
                        <a:spcAft>
                          <a:spcPts val="0"/>
                        </a:spcAft>
                      </a:pPr>
                      <a:endParaRPr lang="en-GB" sz="7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R="19050" algn="l">
                        <a:lnSpc>
                          <a:spcPct val="107000"/>
                        </a:lnSpc>
                        <a:spcAft>
                          <a:spcPts val="0"/>
                        </a:spcAft>
                      </a:pPr>
                      <a:r>
                        <a:rPr lang="en-GB" sz="700" b="0"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Children will be focusing on several STEM careers to focus on aspirations for future careers, such as:</a:t>
                      </a:r>
                    </a:p>
                    <a:p>
                      <a:pPr marL="171450" marR="19050" indent="-171450" algn="l">
                        <a:lnSpc>
                          <a:spcPct val="107000"/>
                        </a:lnSpc>
                        <a:spcAft>
                          <a:spcPts val="0"/>
                        </a:spcAft>
                        <a:buFont typeface="Arial" panose="020B0604020202020204" pitchFamily="34" charset="0"/>
                        <a:buChar char="•"/>
                      </a:pPr>
                      <a:endParaRPr lang="en-GB" sz="700" b="0"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171450" marR="19050" indent="-171450" algn="l">
                        <a:lnSpc>
                          <a:spcPct val="107000"/>
                        </a:lnSpc>
                        <a:spcAft>
                          <a:spcPts val="0"/>
                        </a:spcAft>
                        <a:buFont typeface="Arial" panose="020B0604020202020204" pitchFamily="34" charset="0"/>
                        <a:buChar char="•"/>
                      </a:pPr>
                      <a:r>
                        <a:rPr lang="en-GB" sz="700" b="0"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Vet, doctor/nurse, meteorologist </a:t>
                      </a:r>
                      <a:r>
                        <a:rPr lang="en-GB" sz="700" b="0" baseline="0" dirty="0" err="1"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etc</a:t>
                      </a:r>
                      <a:r>
                        <a:rPr lang="en-GB" sz="700" b="0"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a:t>
                      </a:r>
                    </a:p>
                    <a:p>
                      <a:pPr marL="171450" marR="19050" indent="-171450" algn="l">
                        <a:lnSpc>
                          <a:spcPct val="107000"/>
                        </a:lnSpc>
                        <a:spcAft>
                          <a:spcPts val="0"/>
                        </a:spcAft>
                        <a:buFont typeface="Arial" panose="020B0604020202020204" pitchFamily="34" charset="0"/>
                        <a:buChar char="•"/>
                      </a:pPr>
                      <a:endParaRPr lang="en-GB" sz="700" b="0"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19050" indent="0" algn="l">
                        <a:lnSpc>
                          <a:spcPct val="107000"/>
                        </a:lnSpc>
                        <a:spcAft>
                          <a:spcPts val="0"/>
                        </a:spcAft>
                        <a:buFont typeface="Arial" panose="020B0604020202020204" pitchFamily="34" charset="0"/>
                        <a:buNone/>
                      </a:pPr>
                      <a:r>
                        <a:rPr lang="en-GB" sz="700" b="0"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Children will also spend time learning about famous STEM people:</a:t>
                      </a:r>
                    </a:p>
                    <a:p>
                      <a:pPr marL="0" marR="19050" indent="0" algn="l">
                        <a:lnSpc>
                          <a:spcPct val="107000"/>
                        </a:lnSpc>
                        <a:spcAft>
                          <a:spcPts val="0"/>
                        </a:spcAft>
                        <a:buFont typeface="Arial" panose="020B0604020202020204" pitchFamily="34" charset="0"/>
                        <a:buNone/>
                      </a:pPr>
                      <a:endParaRPr lang="en-GB" sz="700" b="0"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171450" marR="19050" indent="-171450" algn="l">
                        <a:lnSpc>
                          <a:spcPct val="107000"/>
                        </a:lnSpc>
                        <a:spcAft>
                          <a:spcPts val="0"/>
                        </a:spcAft>
                        <a:buFont typeface="Arial" panose="020B0604020202020204" pitchFamily="34" charset="0"/>
                        <a:buChar char="•"/>
                      </a:pPr>
                      <a:r>
                        <a:rPr lang="en-GB" sz="700" b="0"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Scientist – George Washington Carver</a:t>
                      </a:r>
                    </a:p>
                    <a:p>
                      <a:pPr marL="171450" marR="19050" indent="-171450" algn="l">
                        <a:lnSpc>
                          <a:spcPct val="107000"/>
                        </a:lnSpc>
                        <a:spcAft>
                          <a:spcPts val="0"/>
                        </a:spcAft>
                        <a:buFont typeface="Arial" panose="020B0604020202020204" pitchFamily="34" charset="0"/>
                        <a:buChar char="•"/>
                      </a:pPr>
                      <a:r>
                        <a:rPr lang="en-GB" sz="700" b="0"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Inventor – Linda Brown Buck</a:t>
                      </a:r>
                    </a:p>
                    <a:p>
                      <a:pPr marL="171450" marR="19050" indent="-171450" algn="l">
                        <a:lnSpc>
                          <a:spcPct val="107000"/>
                        </a:lnSpc>
                        <a:spcAft>
                          <a:spcPts val="0"/>
                        </a:spcAft>
                        <a:buFont typeface="Arial" panose="020B0604020202020204" pitchFamily="34" charset="0"/>
                        <a:buChar char="•"/>
                      </a:pPr>
                      <a:r>
                        <a:rPr lang="en-GB" sz="700" b="0"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Engineer – Isambard Kingdom Brunel</a:t>
                      </a:r>
                    </a:p>
                    <a:p>
                      <a:pPr marL="171450" marR="19050" indent="-171450" algn="l">
                        <a:lnSpc>
                          <a:spcPct val="107000"/>
                        </a:lnSpc>
                        <a:spcAft>
                          <a:spcPts val="0"/>
                        </a:spcAft>
                        <a:buFont typeface="Arial" panose="020B0604020202020204" pitchFamily="34" charset="0"/>
                        <a:buChar char="•"/>
                      </a:pPr>
                      <a:r>
                        <a:rPr lang="en-GB" sz="700" b="0"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Mathematician – Isaac Newton</a:t>
                      </a:r>
                    </a:p>
                    <a:p>
                      <a:pPr marL="171450" marR="19050" indent="-171450" algn="l">
                        <a:lnSpc>
                          <a:spcPct val="107000"/>
                        </a:lnSpc>
                        <a:spcAft>
                          <a:spcPts val="0"/>
                        </a:spcAft>
                        <a:buFont typeface="Arial" panose="020B0604020202020204" pitchFamily="34" charset="0"/>
                        <a:buChar char="•"/>
                      </a:pPr>
                      <a:r>
                        <a:rPr lang="en-GB" sz="700" b="0"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Scientist – Louis Pasteur</a:t>
                      </a:r>
                    </a:p>
                    <a:p>
                      <a:pPr marL="171450" marR="19050" indent="-171450" algn="l">
                        <a:lnSpc>
                          <a:spcPct val="107000"/>
                        </a:lnSpc>
                        <a:spcAft>
                          <a:spcPts val="0"/>
                        </a:spcAft>
                        <a:buFont typeface="Arial" panose="020B0604020202020204" pitchFamily="34" charset="0"/>
                        <a:buChar char="•"/>
                      </a:pPr>
                      <a:r>
                        <a:rPr lang="en-GB" sz="700" b="0"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Inventor – Charles Mackintosh</a:t>
                      </a:r>
                    </a:p>
                    <a:p>
                      <a:pPr marL="171450" marR="19050" indent="-171450" algn="l">
                        <a:lnSpc>
                          <a:spcPct val="107000"/>
                        </a:lnSpc>
                        <a:spcAft>
                          <a:spcPts val="0"/>
                        </a:spcAft>
                        <a:buFont typeface="Arial" panose="020B0604020202020204" pitchFamily="34" charset="0"/>
                        <a:buChar char="•"/>
                      </a:pPr>
                      <a:r>
                        <a:rPr lang="en-GB" sz="700" b="0"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Astronaut – Mae Jemison</a:t>
                      </a:r>
                    </a:p>
                    <a:p>
                      <a:pPr marL="0" marR="19050" indent="0" algn="l">
                        <a:lnSpc>
                          <a:spcPct val="107000"/>
                        </a:lnSpc>
                        <a:spcAft>
                          <a:spcPts val="0"/>
                        </a:spcAft>
                        <a:buFont typeface="Arial" panose="020B0604020202020204" pitchFamily="34" charset="0"/>
                        <a:buNone/>
                      </a:pPr>
                      <a:endParaRPr lang="en-GB" sz="700" b="0"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49530" marR="4128" marT="42823" marB="2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2860" algn="ctr">
                        <a:lnSpc>
                          <a:spcPct val="107000"/>
                        </a:lnSpc>
                        <a:spcAft>
                          <a:spcPts val="0"/>
                        </a:spcAft>
                      </a:pPr>
                      <a:r>
                        <a:rPr lang="en-GB" sz="7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Animals including humans </a:t>
                      </a:r>
                    </a:p>
                    <a:p>
                      <a:pPr marR="22860" algn="ctr">
                        <a:lnSpc>
                          <a:spcPct val="107000"/>
                        </a:lnSpc>
                        <a:spcAft>
                          <a:spcPts val="0"/>
                        </a:spcAft>
                      </a:pPr>
                      <a:r>
                        <a:rPr lang="en-GB" sz="7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Year 1</a:t>
                      </a:r>
                      <a:endParaRPr lang="en-GB" sz="7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lvl="0" indent="0" fontAlgn="base">
                        <a:lnSpc>
                          <a:spcPct val="107000"/>
                        </a:lnSpc>
                        <a:spcAft>
                          <a:spcPts val="10"/>
                        </a:spcAft>
                        <a:buClr>
                          <a:srgbClr val="000000"/>
                        </a:buClr>
                        <a:buSzPts val="1000"/>
                        <a:buFont typeface="Arial" panose="020B0604020202020204" pitchFamily="34" charset="0"/>
                        <a:buChar char="•"/>
                        <a:tabLst/>
                      </a:pPr>
                      <a:r>
                        <a:rPr lang="en-GB" sz="7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identify and name a variety of common animals including fish, </a:t>
                      </a:r>
                      <a:r>
                        <a:rPr lang="en-GB" sz="7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amphibians, reptiles, birds and mammals </a:t>
                      </a:r>
                    </a:p>
                    <a:p>
                      <a:pPr marL="0" lvl="0" indent="0" fontAlgn="base">
                        <a:lnSpc>
                          <a:spcPct val="100000"/>
                        </a:lnSpc>
                        <a:spcAft>
                          <a:spcPts val="0"/>
                        </a:spcAft>
                        <a:buClr>
                          <a:srgbClr val="000000"/>
                        </a:buClr>
                        <a:buSzPts val="1000"/>
                        <a:buFont typeface="Arial" panose="020B0604020202020204" pitchFamily="34" charset="0"/>
                        <a:buChar char="•"/>
                        <a:tabLst/>
                      </a:pPr>
                      <a:r>
                        <a:rPr lang="en-GB" sz="7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identify and name a variety of common animals that are carnivores, herbivores and </a:t>
                      </a:r>
                      <a:r>
                        <a:rPr lang="en-GB" sz="7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omnivores </a:t>
                      </a:r>
                    </a:p>
                    <a:p>
                      <a:pPr marL="0" lvl="0" indent="0" fontAlgn="base">
                        <a:lnSpc>
                          <a:spcPct val="100000"/>
                        </a:lnSpc>
                        <a:spcAft>
                          <a:spcPts val="5"/>
                        </a:spcAft>
                        <a:buClr>
                          <a:srgbClr val="000000"/>
                        </a:buClr>
                        <a:buSzPts val="1000"/>
                        <a:buFont typeface="Arial" panose="020B0604020202020204" pitchFamily="34" charset="0"/>
                        <a:buChar char="•"/>
                        <a:tabLst/>
                      </a:pPr>
                      <a:r>
                        <a:rPr lang="en-GB" sz="7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describe and compare the structure of a variety of common animals (fish, amphibians, reptiles, birds and </a:t>
                      </a:r>
                      <a:r>
                        <a:rPr lang="en-GB" sz="7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mammals, including pets) </a:t>
                      </a:r>
                    </a:p>
                    <a:p>
                      <a:pPr marL="101600">
                        <a:lnSpc>
                          <a:spcPct val="107000"/>
                        </a:lnSpc>
                        <a:spcAft>
                          <a:spcPts val="0"/>
                        </a:spcAft>
                      </a:pPr>
                      <a:r>
                        <a:rPr lang="en-GB" sz="7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p>
                    <a:p>
                      <a:pPr marR="22860" algn="ctr">
                        <a:lnSpc>
                          <a:spcPct val="107000"/>
                        </a:lnSpc>
                        <a:spcAft>
                          <a:spcPts val="0"/>
                        </a:spcAft>
                      </a:pPr>
                      <a:r>
                        <a:rPr lang="en-GB" sz="7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7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Living things and their habitats</a:t>
                      </a:r>
                    </a:p>
                    <a:p>
                      <a:pPr marR="22860" algn="ctr">
                        <a:lnSpc>
                          <a:spcPct val="107000"/>
                        </a:lnSpc>
                        <a:spcAft>
                          <a:spcPts val="0"/>
                        </a:spcAft>
                      </a:pPr>
                      <a:r>
                        <a:rPr lang="en-GB" sz="7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Year 2</a:t>
                      </a:r>
                    </a:p>
                    <a:p>
                      <a:pPr marR="22860" algn="ctr">
                        <a:lnSpc>
                          <a:spcPct val="107000"/>
                        </a:lnSpc>
                        <a:spcAft>
                          <a:spcPts val="0"/>
                        </a:spcAft>
                      </a:pPr>
                      <a:endParaRPr lang="en-GB" sz="7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27305" lvl="0" indent="0" fontAlgn="base">
                        <a:lnSpc>
                          <a:spcPct val="107000"/>
                        </a:lnSpc>
                        <a:spcAft>
                          <a:spcPts val="225"/>
                        </a:spcAft>
                        <a:buClr>
                          <a:srgbClr val="000000"/>
                        </a:buClr>
                        <a:buSzPts val="1000"/>
                        <a:buFont typeface="Arial" panose="020B0604020202020204" pitchFamily="34" charset="0"/>
                        <a:buChar char="•"/>
                      </a:pPr>
                      <a:r>
                        <a:rPr lang="en-GB" sz="7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identify and name a variety of plants and animals in their habitats, including microhabitats  (linked to sea)</a:t>
                      </a:r>
                    </a:p>
                    <a:p>
                      <a:pPr marL="0" marR="27305" lvl="0" indent="0" fontAlgn="base">
                        <a:lnSpc>
                          <a:spcPct val="100000"/>
                        </a:lnSpc>
                        <a:spcAft>
                          <a:spcPts val="0"/>
                        </a:spcAft>
                        <a:buClr>
                          <a:srgbClr val="000000"/>
                        </a:buClr>
                        <a:buSzPts val="1000"/>
                        <a:buFont typeface="Arial" panose="020B0604020202020204" pitchFamily="34" charset="0"/>
                        <a:buChar char="•"/>
                      </a:pPr>
                      <a:r>
                        <a:rPr lang="en-GB" sz="7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describe how animals obtain their food from plants and other animals, using the idea of a simple food chain, and identify and name different sources of food.  </a:t>
                      </a:r>
                    </a:p>
                    <a:p>
                      <a:pPr marL="0" marR="27305" lvl="0" indent="0" algn="l" defTabSz="914400" rtl="0" eaLnBrk="1" fontAlgn="base" latinLnBrk="0" hangingPunct="1">
                        <a:lnSpc>
                          <a:spcPct val="100000"/>
                        </a:lnSpc>
                        <a:spcBef>
                          <a:spcPts val="0"/>
                        </a:spcBef>
                        <a:spcAft>
                          <a:spcPts val="0"/>
                        </a:spcAft>
                        <a:buClr>
                          <a:srgbClr val="000000"/>
                        </a:buClr>
                        <a:buSzPts val="1000"/>
                        <a:buFont typeface="Arial" panose="020B0604020202020204" pitchFamily="34" charset="0"/>
                        <a:buChar char="•"/>
                        <a:tabLst/>
                        <a:defRPr/>
                      </a:pPr>
                      <a:r>
                        <a:rPr lang="en-GB" sz="700" b="0" u="none" strike="noStrike" smtClean="0">
                          <a:solidFill>
                            <a:schemeClr val="tx1"/>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explore and compare the differences between things that are living, dead, and things that have never been alive </a:t>
                      </a:r>
                      <a:endParaRPr lang="en-GB" sz="70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27305" lvl="0" indent="0" fontAlgn="base">
                        <a:lnSpc>
                          <a:spcPct val="100000"/>
                        </a:lnSpc>
                        <a:spcAft>
                          <a:spcPts val="0"/>
                        </a:spcAft>
                        <a:buClr>
                          <a:srgbClr val="000000"/>
                        </a:buClr>
                        <a:buSzPts val="1000"/>
                        <a:buFont typeface="Arial" panose="020B0604020202020204" pitchFamily="34" charset="0"/>
                        <a:buChar char="•"/>
                      </a:pPr>
                      <a:endParaRPr lang="en-GB" sz="7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p>
                      <a:pPr marL="6350" lvl="0" indent="0" fontAlgn="base">
                        <a:lnSpc>
                          <a:spcPct val="107000"/>
                        </a:lnSpc>
                        <a:spcAft>
                          <a:spcPts val="0"/>
                        </a:spcAft>
                        <a:buClr>
                          <a:srgbClr val="000000"/>
                        </a:buClr>
                        <a:buSzPts val="1000"/>
                        <a:buFont typeface="Arial" panose="020B0604020202020204" pitchFamily="34" charset="0"/>
                        <a:buNone/>
                      </a:pPr>
                      <a:endParaRPr lang="en-GB" sz="70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txBody>
                  <a:tcPr marL="49530" marR="4128" marT="42823" marB="2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4383456"/>
                  </a:ext>
                </a:extLst>
              </a:tr>
            </a:tbl>
          </a:graphicData>
        </a:graphic>
      </p:graphicFrame>
      <p:pic>
        <p:nvPicPr>
          <p:cNvPr id="7" name="Picture 6"/>
          <p:cNvPicPr>
            <a:picLocks noChangeAspect="1"/>
          </p:cNvPicPr>
          <p:nvPr/>
        </p:nvPicPr>
        <p:blipFill>
          <a:blip r:embed="rId3"/>
          <a:stretch>
            <a:fillRect/>
          </a:stretch>
        </p:blipFill>
        <p:spPr>
          <a:xfrm>
            <a:off x="9625687" y="308605"/>
            <a:ext cx="490744" cy="510741"/>
          </a:xfrm>
          <a:prstGeom prst="rect">
            <a:avLst/>
          </a:prstGeom>
        </p:spPr>
      </p:pic>
    </p:spTree>
    <p:extLst>
      <p:ext uri="{BB962C8B-B14F-4D97-AF65-F5344CB8AC3E}">
        <p14:creationId xmlns:p14="http://schemas.microsoft.com/office/powerpoint/2010/main" val="35259380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3170" y="68570"/>
            <a:ext cx="6941939" cy="875079"/>
          </a:xfrm>
        </p:spPr>
        <p:txBody>
          <a:bodyPr>
            <a:normAutofit/>
          </a:bodyPr>
          <a:lstStyle/>
          <a:p>
            <a:r>
              <a:rPr lang="en-GB" sz="2400" b="1" u="sng" dirty="0">
                <a:latin typeface="Twinkl Cursive Unlooped" panose="02000000000000000000" pitchFamily="2" charset="0"/>
              </a:rPr>
              <a:t>Science Overview (LKS2 A)</a:t>
            </a:r>
          </a:p>
        </p:txBody>
      </p:sp>
      <p:graphicFrame>
        <p:nvGraphicFramePr>
          <p:cNvPr id="12" name="Table 11"/>
          <p:cNvGraphicFramePr>
            <a:graphicFrameLocks noGrp="1"/>
          </p:cNvGraphicFramePr>
          <p:nvPr>
            <p:extLst/>
          </p:nvPr>
        </p:nvGraphicFramePr>
        <p:xfrm>
          <a:off x="1330469" y="943649"/>
          <a:ext cx="9587592" cy="5523993"/>
        </p:xfrm>
        <a:graphic>
          <a:graphicData uri="http://schemas.openxmlformats.org/drawingml/2006/table">
            <a:tbl>
              <a:tblPr firstRow="1" bandRow="1">
                <a:tableStyleId>{5C22544A-7EE6-4342-B048-85BDC9FD1C3A}</a:tableStyleId>
              </a:tblPr>
              <a:tblGrid>
                <a:gridCol w="539371">
                  <a:extLst>
                    <a:ext uri="{9D8B030D-6E8A-4147-A177-3AD203B41FA5}">
                      <a16:colId xmlns:a16="http://schemas.microsoft.com/office/drawing/2014/main" val="1498146284"/>
                    </a:ext>
                  </a:extLst>
                </a:gridCol>
                <a:gridCol w="1618571">
                  <a:extLst>
                    <a:ext uri="{9D8B030D-6E8A-4147-A177-3AD203B41FA5}">
                      <a16:colId xmlns:a16="http://schemas.microsoft.com/office/drawing/2014/main" val="455180641"/>
                    </a:ext>
                  </a:extLst>
                </a:gridCol>
                <a:gridCol w="1408509">
                  <a:extLst>
                    <a:ext uri="{9D8B030D-6E8A-4147-A177-3AD203B41FA5}">
                      <a16:colId xmlns:a16="http://schemas.microsoft.com/office/drawing/2014/main" val="1184207852"/>
                    </a:ext>
                  </a:extLst>
                </a:gridCol>
                <a:gridCol w="1662143">
                  <a:extLst>
                    <a:ext uri="{9D8B030D-6E8A-4147-A177-3AD203B41FA5}">
                      <a16:colId xmlns:a16="http://schemas.microsoft.com/office/drawing/2014/main" val="900032119"/>
                    </a:ext>
                  </a:extLst>
                </a:gridCol>
                <a:gridCol w="1585089">
                  <a:extLst>
                    <a:ext uri="{9D8B030D-6E8A-4147-A177-3AD203B41FA5}">
                      <a16:colId xmlns:a16="http://schemas.microsoft.com/office/drawing/2014/main" val="2447619682"/>
                    </a:ext>
                  </a:extLst>
                </a:gridCol>
                <a:gridCol w="1403473">
                  <a:extLst>
                    <a:ext uri="{9D8B030D-6E8A-4147-A177-3AD203B41FA5}">
                      <a16:colId xmlns:a16="http://schemas.microsoft.com/office/drawing/2014/main" val="2930751043"/>
                    </a:ext>
                  </a:extLst>
                </a:gridCol>
                <a:gridCol w="1370436">
                  <a:extLst>
                    <a:ext uri="{9D8B030D-6E8A-4147-A177-3AD203B41FA5}">
                      <a16:colId xmlns:a16="http://schemas.microsoft.com/office/drawing/2014/main" val="1393506755"/>
                    </a:ext>
                  </a:extLst>
                </a:gridCol>
              </a:tblGrid>
              <a:tr h="264359">
                <a:tc>
                  <a:txBody>
                    <a:bodyPr/>
                    <a:lstStyle/>
                    <a:p>
                      <a:pPr algn="ctr">
                        <a:lnSpc>
                          <a:spcPct val="100000"/>
                        </a:lnSpc>
                        <a:spcAft>
                          <a:spcPts val="0"/>
                        </a:spcAft>
                      </a:pPr>
                      <a:r>
                        <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1</a:t>
                      </a:r>
                      <a:endParaRPr lang="en-GB" sz="16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2</a:t>
                      </a:r>
                      <a:endParaRPr lang="en-GB" sz="16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1</a:t>
                      </a:r>
                      <a:endParaRPr lang="en-GB" sz="16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a:t>
                      </a: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2</a:t>
                      </a:r>
                      <a:endParaRPr lang="en-GB" sz="16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1</a:t>
                      </a:r>
                      <a:endParaRPr lang="en-GB" sz="16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2</a:t>
                      </a:r>
                      <a:endParaRPr lang="en-GB" sz="16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9735651"/>
                  </a:ext>
                </a:extLst>
              </a:tr>
              <a:tr h="4358330">
                <a:tc>
                  <a:txBody>
                    <a:bodyPr/>
                    <a:lstStyle/>
                    <a:p>
                      <a:pPr marL="0" indent="0" algn="ctr">
                        <a:lnSpc>
                          <a:spcPct val="100000"/>
                        </a:lnSpc>
                        <a:spcAft>
                          <a:spcPts val="0"/>
                        </a:spcAft>
                      </a:pPr>
                      <a:r>
                        <a:rPr lang="en-GB" sz="16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 </a:t>
                      </a:r>
                      <a:r>
                        <a:rPr lang="en-GB" sz="16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3/4</a:t>
                      </a:r>
                      <a:endParaRPr lang="en-GB" sz="16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fontAlgn="base"/>
                      <a:r>
                        <a:rPr lang="en-GB" sz="600" b="1" i="0" u="none" strike="noStrike" kern="1200" dirty="0" smtClean="0">
                          <a:solidFill>
                            <a:srgbClr val="0070C0"/>
                          </a:solidFill>
                          <a:effectLst/>
                          <a:latin typeface="Twinkl Cursive Unlooped" panose="02000000000000000000" pitchFamily="2" charset="0"/>
                          <a:ea typeface="+mn-ea"/>
                          <a:cs typeface="+mn-cs"/>
                        </a:rPr>
                        <a:t>Living things and their habitats</a:t>
                      </a:r>
                    </a:p>
                    <a:p>
                      <a:pPr fontAlgn="base"/>
                      <a:endParaRPr lang="en-GB" sz="600" b="0" i="0" u="none" strike="noStrike" kern="1200" dirty="0" smtClean="0">
                        <a:solidFill>
                          <a:schemeClr val="dk1"/>
                        </a:solidFill>
                        <a:effectLst/>
                        <a:latin typeface="+mn-lt"/>
                        <a:ea typeface="+mn-ea"/>
                        <a:cs typeface="+mn-cs"/>
                      </a:endParaRPr>
                    </a:p>
                    <a:p>
                      <a:pPr marL="171450" indent="-171450" fontAlgn="base">
                        <a:buFont typeface="Arial" panose="020B0604020202020204" pitchFamily="34" charset="0"/>
                        <a:buChar char="•"/>
                      </a:pPr>
                      <a:r>
                        <a:rPr lang="en-GB" sz="600" b="0" i="0" u="none" strike="noStrike" kern="1200" dirty="0" smtClean="0">
                          <a:solidFill>
                            <a:schemeClr val="dk1"/>
                          </a:solidFill>
                          <a:effectLst/>
                          <a:latin typeface="Twinkl Cursive Unlooped" panose="02000000000000000000" pitchFamily="2" charset="0"/>
                          <a:ea typeface="+mn-ea"/>
                          <a:cs typeface="+mn-cs"/>
                        </a:rPr>
                        <a:t>recognise that living things can be grouped in a variety of ways </a:t>
                      </a:r>
                    </a:p>
                    <a:p>
                      <a:pPr marL="171450" indent="-171450" fontAlgn="base">
                        <a:buFont typeface="Arial" panose="020B0604020202020204" pitchFamily="34" charset="0"/>
                        <a:buChar char="•"/>
                      </a:pPr>
                      <a:r>
                        <a:rPr lang="en-GB" sz="600" b="0" i="0" u="none" strike="noStrike" kern="1200" dirty="0" smtClean="0">
                          <a:solidFill>
                            <a:schemeClr val="dk1"/>
                          </a:solidFill>
                          <a:effectLst/>
                          <a:latin typeface="Twinkl Cursive Unlooped" panose="02000000000000000000" pitchFamily="2" charset="0"/>
                          <a:ea typeface="+mn-ea"/>
                          <a:cs typeface="+mn-cs"/>
                        </a:rPr>
                        <a:t>explore and use classification keys to help group, identify and name a variety of living things in their local and wider environment </a:t>
                      </a:r>
                    </a:p>
                    <a:p>
                      <a:pPr algn="ctr">
                        <a:lnSpc>
                          <a:spcPct val="115000"/>
                        </a:lnSpc>
                        <a:spcAft>
                          <a:spcPts val="0"/>
                        </a:spcAft>
                      </a:pPr>
                      <a:r>
                        <a:rPr lang="en-GB" sz="600" b="1" dirty="0" smtClean="0">
                          <a:solidFill>
                            <a:srgbClr val="FF0000"/>
                          </a:solidFill>
                          <a:effectLst/>
                          <a:latin typeface="Twinkl Cursive Unlooped" panose="02000000000000000000" pitchFamily="2" charset="0"/>
                          <a:ea typeface="MS ??"/>
                          <a:cs typeface="Times New Roman" panose="02020603050405020304" pitchFamily="18" charset="0"/>
                        </a:rPr>
                        <a:t>Working scientifically</a:t>
                      </a:r>
                      <a:endParaRPr lang="en-GB" sz="600" dirty="0" smtClean="0">
                        <a:solidFill>
                          <a:srgbClr val="FF0000"/>
                        </a:solidFill>
                        <a:effectLst/>
                        <a:latin typeface="Twinkl Cursive Unlooped" panose="02000000000000000000" pitchFamily="2" charset="0"/>
                        <a:ea typeface="MS ??"/>
                        <a:cs typeface="Times New Roman" panose="02020603050405020304" pitchFamily="18" charset="0"/>
                      </a:endParaRPr>
                    </a:p>
                    <a:p>
                      <a:pPr marL="171450" lvl="0" indent="-171450">
                        <a:buSzPts val="1000"/>
                        <a:buFont typeface="Arial" panose="020B0604020202020204" pitchFamily="34" charset="0"/>
                        <a:buChar char="•"/>
                      </a:pPr>
                      <a:r>
                        <a:rPr lang="en-GB" sz="600" dirty="0" smtClean="0">
                          <a:solidFill>
                            <a:srgbClr val="FF0000"/>
                          </a:solidFill>
                          <a:effectLst/>
                          <a:latin typeface="Twinkl Cursive Unlooped" panose="02000000000000000000" pitchFamily="2" charset="0"/>
                        </a:rPr>
                        <a:t>asking relevant questions and using different types of scientific enquiries to answer them</a:t>
                      </a:r>
                    </a:p>
                    <a:p>
                      <a:pPr marL="171450" lvl="0" indent="-171450">
                        <a:buSzPts val="1000"/>
                        <a:buFont typeface="Arial" panose="020B0604020202020204" pitchFamily="34" charset="0"/>
                        <a:buChar char="•"/>
                      </a:pPr>
                      <a:r>
                        <a:rPr lang="en-GB" sz="600" dirty="0" smtClean="0">
                          <a:solidFill>
                            <a:srgbClr val="FF0000"/>
                          </a:solidFill>
                          <a:effectLst/>
                          <a:latin typeface="Twinkl Cursive Unlooped" panose="02000000000000000000" pitchFamily="2" charset="0"/>
                        </a:rPr>
                        <a:t>setting up simple practical enquiries, comparative and fair tests</a:t>
                      </a:r>
                    </a:p>
                    <a:p>
                      <a:pPr marL="171450" lvl="0" indent="-171450">
                        <a:buSzPts val="1000"/>
                        <a:buFont typeface="Arial" panose="020B0604020202020204" pitchFamily="34" charset="0"/>
                        <a:buChar char="•"/>
                      </a:pPr>
                      <a:r>
                        <a:rPr lang="en-GB" sz="600" dirty="0" smtClean="0">
                          <a:solidFill>
                            <a:srgbClr val="FF0000"/>
                          </a:solidFill>
                          <a:effectLst/>
                          <a:latin typeface="Twinkl Cursive Unlooped" panose="02000000000000000000" pitchFamily="2" charset="0"/>
                        </a:rPr>
                        <a:t>making systematic and careful observations and, where appropriate, taking accurate measurements using standard units, using a range of equipment, including thermometers and data loggers</a:t>
                      </a:r>
                    </a:p>
                    <a:p>
                      <a:pPr marL="171450" lvl="0" indent="-171450">
                        <a:buSzPts val="1000"/>
                        <a:buFont typeface="Arial" panose="020B0604020202020204" pitchFamily="34" charset="0"/>
                        <a:buChar char="•"/>
                      </a:pPr>
                      <a:r>
                        <a:rPr lang="en-GB" sz="600" dirty="0" smtClean="0">
                          <a:solidFill>
                            <a:srgbClr val="FF0000"/>
                          </a:solidFill>
                          <a:effectLst/>
                          <a:latin typeface="Twinkl Cursive Unlooped" panose="02000000000000000000" pitchFamily="2" charset="0"/>
                        </a:rPr>
                        <a:t>gathering, recording, classifying and presenting data in a variety of ways to help in answering questions</a:t>
                      </a:r>
                    </a:p>
                    <a:p>
                      <a:pPr marL="171450" lvl="0" indent="-171450">
                        <a:buSzPts val="1000"/>
                        <a:buFont typeface="Arial" panose="020B0604020202020204" pitchFamily="34" charset="0"/>
                        <a:buChar char="•"/>
                      </a:pPr>
                      <a:r>
                        <a:rPr lang="en-GB" sz="600" dirty="0" smtClean="0">
                          <a:solidFill>
                            <a:srgbClr val="FF0000"/>
                          </a:solidFill>
                          <a:effectLst/>
                          <a:latin typeface="Twinkl Cursive Unlooped" panose="02000000000000000000" pitchFamily="2" charset="0"/>
                        </a:rPr>
                        <a:t>recording findings using simple scientific language, drawings, labelled diagrams, keys, bar charts, and tables</a:t>
                      </a:r>
                    </a:p>
                    <a:p>
                      <a:pPr marL="171450" lvl="0" indent="-171450">
                        <a:buSzPts val="1000"/>
                        <a:buFont typeface="Arial" panose="020B0604020202020204" pitchFamily="34" charset="0"/>
                        <a:buChar char="•"/>
                      </a:pPr>
                      <a:r>
                        <a:rPr lang="en-GB" sz="600" dirty="0" smtClean="0">
                          <a:solidFill>
                            <a:srgbClr val="FF0000"/>
                          </a:solidFill>
                          <a:effectLst/>
                          <a:latin typeface="Twinkl Cursive Unlooped" panose="02000000000000000000" pitchFamily="2" charset="0"/>
                        </a:rPr>
                        <a:t>reporting on findings from enquiries, including oral and written explanations, displays or presentations of results and conclusions(</a:t>
                      </a:r>
                      <a:r>
                        <a:rPr lang="en-GB" sz="600" b="1" dirty="0" smtClean="0">
                          <a:solidFill>
                            <a:srgbClr val="FF0000"/>
                          </a:solidFill>
                          <a:effectLst/>
                          <a:latin typeface="Twinkl Cursive Unlooped" panose="02000000000000000000" pitchFamily="2" charset="0"/>
                        </a:rPr>
                        <a:t>not using results to draw simple conclusions, make predictions for new values, suggest improvements and raise further questions</a:t>
                      </a:r>
                      <a:r>
                        <a:rPr lang="en-GB" sz="600" dirty="0" smtClean="0">
                          <a:solidFill>
                            <a:srgbClr val="FF0000"/>
                          </a:solidFill>
                          <a:effectLst/>
                          <a:latin typeface="Twinkl Cursive Unlooped" panose="02000000000000000000" pitchFamily="2" charset="0"/>
                        </a:rPr>
                        <a:t>)</a:t>
                      </a:r>
                    </a:p>
                    <a:p>
                      <a:pPr marL="171450" lvl="0" indent="-171450">
                        <a:buSzPts val="1000"/>
                        <a:buFont typeface="Arial" panose="020B0604020202020204" pitchFamily="34" charset="0"/>
                        <a:buChar char="•"/>
                      </a:pPr>
                      <a:r>
                        <a:rPr lang="en-GB" sz="600" dirty="0" smtClean="0">
                          <a:solidFill>
                            <a:srgbClr val="FF0000"/>
                          </a:solidFill>
                          <a:effectLst/>
                          <a:latin typeface="Twinkl Cursive Unlooped" panose="02000000000000000000" pitchFamily="2" charset="0"/>
                        </a:rPr>
                        <a:t>identifying differences, similarities or changes related to simple scientific ideas and processes</a:t>
                      </a:r>
                      <a:r>
                        <a:rPr lang="en-GB" sz="600" baseline="0" dirty="0" smtClean="0">
                          <a:solidFill>
                            <a:srgbClr val="FF0000"/>
                          </a:solidFill>
                          <a:effectLst/>
                          <a:latin typeface="Twinkl Cursive Unlooped" panose="02000000000000000000" pitchFamily="2" charset="0"/>
                        </a:rPr>
                        <a:t> </a:t>
                      </a:r>
                      <a:r>
                        <a:rPr lang="en-GB" sz="600" dirty="0" smtClean="0">
                          <a:solidFill>
                            <a:srgbClr val="FF0000"/>
                          </a:solidFill>
                          <a:effectLst/>
                          <a:latin typeface="Twinkl Cursive Unlooped" panose="02000000000000000000" pitchFamily="2" charset="0"/>
                          <a:ea typeface="MS ??"/>
                        </a:rPr>
                        <a:t>using straightforward scientific evidence to answer questions or to support their findings</a:t>
                      </a:r>
                      <a:endParaRPr lang="en-GB" sz="600" b="0" i="0" u="none" strike="noStrike" kern="1200" dirty="0" smtClean="0">
                        <a:solidFill>
                          <a:srgbClr val="FF0000"/>
                        </a:solidFill>
                        <a:effectLst/>
                        <a:latin typeface="Twinkl Cursive Unlooped" panose="02000000000000000000" pitchFamily="2" charset="0"/>
                        <a:ea typeface="+mn-ea"/>
                        <a:cs typeface="+mn-cs"/>
                      </a:endParaRPr>
                    </a:p>
                  </a:txBody>
                  <a:tcPr marL="54689" marR="35084" marT="42823" marB="206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22860" indent="0" algn="ctr">
                        <a:lnSpc>
                          <a:spcPct val="107000"/>
                        </a:lnSpc>
                        <a:spcAft>
                          <a:spcPts val="0"/>
                        </a:spcAft>
                      </a:pP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Electricity </a:t>
                      </a:r>
                      <a:endPar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indent="0" algn="ctr">
                        <a:lnSpc>
                          <a:spcPct val="107000"/>
                        </a:lnSpc>
                        <a:spcAft>
                          <a:spcPts val="20"/>
                        </a:spcAft>
                      </a:pP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a:t>
                      </a:r>
                      <a:endPar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lvl="0" indent="0" fontAlgn="base">
                        <a:lnSpc>
                          <a:spcPct val="107000"/>
                        </a:lnSpc>
                        <a:spcAft>
                          <a:spcPts val="225"/>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identify common appliances that run on electricity </a:t>
                      </a:r>
                    </a:p>
                    <a:p>
                      <a:pPr marL="0" lvl="0" indent="0" fontAlgn="base">
                        <a:lnSpc>
                          <a:spcPct val="100000"/>
                        </a:lnSpc>
                        <a:spcAft>
                          <a:spcPts val="205"/>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construct a simple series electrical circuit, identifying and naming its basic parts, including cells, wires, bulbs, switches and buzzers </a:t>
                      </a:r>
                    </a:p>
                    <a:p>
                      <a:pPr marL="0" lvl="0" indent="0" fontAlgn="base">
                        <a:lnSpc>
                          <a:spcPct val="100000"/>
                        </a:lnSpc>
                        <a:spcAft>
                          <a:spcPts val="215"/>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identify whether or not a lamp will light in a simple series circuit, based on whether or not the lamp is part of a complete loop with a battery </a:t>
                      </a:r>
                    </a:p>
                    <a:p>
                      <a:pPr marL="0" lvl="0" indent="0" algn="l" fontAlgn="base">
                        <a:lnSpc>
                          <a:spcPct val="107000"/>
                        </a:lnSpc>
                        <a:spcAft>
                          <a:spcPts val="10"/>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recognise that a switch opens and closes a circuit and associate this with whether or </a:t>
                      </a:r>
                    </a:p>
                    <a:p>
                      <a:pPr marL="0" marR="102235" indent="0" algn="l">
                        <a:lnSpc>
                          <a:spcPct val="107000"/>
                        </a:lnSpc>
                        <a:spcAft>
                          <a:spcPts val="110"/>
                        </a:spcAft>
                      </a:pPr>
                      <a:r>
                        <a:rPr lang="en-GB" sz="6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not a lamp lights in a simple</a:t>
                      </a:r>
                    </a:p>
                    <a:p>
                      <a:pPr marL="0" marR="102235" indent="0" algn="l">
                        <a:lnSpc>
                          <a:spcPct val="107000"/>
                        </a:lnSpc>
                        <a:spcAft>
                          <a:spcPts val="110"/>
                        </a:spcAft>
                      </a:pPr>
                      <a:r>
                        <a:rPr lang="en-GB" sz="6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series circuit </a:t>
                      </a:r>
                    </a:p>
                    <a:p>
                      <a:pPr marL="0" lvl="0" indent="0" fontAlgn="base">
                        <a:lnSpc>
                          <a:spcPct val="100000"/>
                        </a:lnSpc>
                        <a:spcAft>
                          <a:spcPts val="5"/>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recognise some common conductors and insulators, and associate metals with being good conductors. </a:t>
                      </a:r>
                    </a:p>
                    <a:p>
                      <a:pPr marL="0" marR="25400" indent="0" algn="ctr">
                        <a:lnSpc>
                          <a:spcPct val="107000"/>
                        </a:lnSpc>
                        <a:spcAft>
                          <a:spcPts val="0"/>
                        </a:spcAft>
                      </a:pPr>
                      <a:r>
                        <a:rPr lang="en-GB" sz="600" b="1"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Working scientifically</a:t>
                      </a:r>
                    </a:p>
                    <a:p>
                      <a:pPr marL="171450" marR="25400" indent="-171450" algn="l">
                        <a:lnSpc>
                          <a:spcPct val="107000"/>
                        </a:lnSpc>
                        <a:spcAft>
                          <a:spcPts val="0"/>
                        </a:spcAft>
                        <a:buFont typeface="Arial" panose="020B0604020202020204" pitchFamily="34" charset="0"/>
                        <a:buChar char="•"/>
                      </a:pPr>
                      <a:r>
                        <a:rPr lang="en-GB" sz="60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asking relevant questions and using different types of scientific enquiries to answer them</a:t>
                      </a:r>
                    </a:p>
                    <a:p>
                      <a:pPr marL="171450" marR="25400" indent="-171450" algn="l">
                        <a:lnSpc>
                          <a:spcPct val="107000"/>
                        </a:lnSpc>
                        <a:spcAft>
                          <a:spcPts val="0"/>
                        </a:spcAft>
                        <a:buFont typeface="Arial" panose="020B0604020202020204" pitchFamily="34" charset="0"/>
                        <a:buChar char="•"/>
                      </a:pPr>
                      <a:r>
                        <a:rPr lang="en-GB" sz="60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setting up simple practical enquiries, comparative and fair tests</a:t>
                      </a:r>
                    </a:p>
                    <a:p>
                      <a:pPr marL="171450" marR="25400" indent="-171450" algn="l">
                        <a:lnSpc>
                          <a:spcPct val="107000"/>
                        </a:lnSpc>
                        <a:spcAft>
                          <a:spcPts val="0"/>
                        </a:spcAft>
                        <a:buFont typeface="Arial" panose="020B0604020202020204" pitchFamily="34" charset="0"/>
                        <a:buChar char="•"/>
                      </a:pPr>
                      <a:r>
                        <a:rPr lang="en-GB" sz="60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gathering, recording, classifying and presenting data in a variety of ways to help in answering questions</a:t>
                      </a:r>
                    </a:p>
                    <a:p>
                      <a:pPr marL="171450" marR="25400" indent="-171450" algn="l">
                        <a:lnSpc>
                          <a:spcPct val="107000"/>
                        </a:lnSpc>
                        <a:spcAft>
                          <a:spcPts val="0"/>
                        </a:spcAft>
                        <a:buFont typeface="Arial" panose="020B0604020202020204" pitchFamily="34" charset="0"/>
                        <a:buChar char="•"/>
                      </a:pPr>
                      <a:r>
                        <a:rPr lang="en-GB" sz="60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recording findings using simple scientific language, drawings, labelled diagrams, keys, bar charts, and tables</a:t>
                      </a:r>
                    </a:p>
                    <a:p>
                      <a:pPr marL="171450" marR="25400" indent="-171450" algn="l">
                        <a:lnSpc>
                          <a:spcPct val="107000"/>
                        </a:lnSpc>
                        <a:spcAft>
                          <a:spcPts val="0"/>
                        </a:spcAft>
                        <a:buFont typeface="Arial" panose="020B0604020202020204" pitchFamily="34" charset="0"/>
                        <a:buChar char="•"/>
                      </a:pPr>
                      <a:r>
                        <a:rPr lang="en-GB" sz="60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reporting on findings from enquiries, including oral and written explanations, displays or presentations of results and conclusions</a:t>
                      </a:r>
                    </a:p>
                    <a:p>
                      <a:pPr marL="171450" marR="25400" indent="-171450" algn="l">
                        <a:lnSpc>
                          <a:spcPct val="107000"/>
                        </a:lnSpc>
                        <a:spcAft>
                          <a:spcPts val="0"/>
                        </a:spcAft>
                        <a:buFont typeface="Arial" panose="020B0604020202020204" pitchFamily="34" charset="0"/>
                        <a:buChar char="•"/>
                      </a:pPr>
                      <a:r>
                        <a:rPr lang="en-GB" sz="60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using results to draw simple conclusions, make predictions for new values, suggest improvements and raise further questions</a:t>
                      </a:r>
                    </a:p>
                    <a:p>
                      <a:pPr marL="171450" marR="25400" indent="-171450" algn="l">
                        <a:lnSpc>
                          <a:spcPct val="107000"/>
                        </a:lnSpc>
                        <a:spcAft>
                          <a:spcPts val="0"/>
                        </a:spcAft>
                        <a:buFont typeface="Arial" panose="020B0604020202020204" pitchFamily="34" charset="0"/>
                        <a:buChar char="•"/>
                      </a:pPr>
                      <a:r>
                        <a:rPr lang="en-GB" sz="60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identifying differences, similarities or changes related to simple scientific ideas and processes</a:t>
                      </a:r>
                    </a:p>
                    <a:p>
                      <a:pPr marL="171450" marR="25400" indent="-171450" algn="l">
                        <a:lnSpc>
                          <a:spcPct val="107000"/>
                        </a:lnSpc>
                        <a:spcAft>
                          <a:spcPts val="0"/>
                        </a:spcAft>
                        <a:buFont typeface="Arial" panose="020B0604020202020204" pitchFamily="34" charset="0"/>
                        <a:buChar char="•"/>
                      </a:pPr>
                      <a:r>
                        <a:rPr lang="en-GB" sz="60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using straightforward scientific evidence to answer questions or to support their findings</a:t>
                      </a:r>
                    </a:p>
                    <a:p>
                      <a:pPr marL="0" marR="25400" indent="0" algn="l">
                        <a:lnSpc>
                          <a:spcPct val="107000"/>
                        </a:lnSpc>
                        <a:spcAft>
                          <a:spcPts val="0"/>
                        </a:spcAft>
                      </a:pPr>
                      <a:endParaRPr lang="en-GB" sz="60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txBody>
                  <a:tcPr marL="54689" marR="35084" marT="42823" marB="206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25400" indent="0" algn="ctr">
                        <a:lnSpc>
                          <a:spcPct val="107000"/>
                        </a:lnSpc>
                        <a:spcAft>
                          <a:spcPts val="0"/>
                        </a:spcAft>
                      </a:pP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Forces and Magnets </a:t>
                      </a:r>
                      <a:endPar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indent="0" algn="ctr">
                        <a:lnSpc>
                          <a:spcPct val="107000"/>
                        </a:lnSpc>
                        <a:spcAft>
                          <a:spcPts val="20"/>
                        </a:spcAft>
                      </a:pP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a:t>
                      </a:r>
                      <a:endPar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lvl="0" indent="0" fontAlgn="base">
                        <a:lnSpc>
                          <a:spcPct val="107000"/>
                        </a:lnSpc>
                        <a:spcAft>
                          <a:spcPts val="220"/>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compare how things move on different surfaces </a:t>
                      </a:r>
                    </a:p>
                    <a:p>
                      <a:pPr marL="0" lvl="0" indent="0" fontAlgn="base">
                        <a:lnSpc>
                          <a:spcPct val="100000"/>
                        </a:lnSpc>
                        <a:spcAft>
                          <a:spcPts val="205"/>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notice that some forces need contact between two objects, but magnetic forces can act at a distance </a:t>
                      </a:r>
                    </a:p>
                    <a:p>
                      <a:pPr marL="0" lvl="0" indent="0" fontAlgn="base">
                        <a:lnSpc>
                          <a:spcPct val="100000"/>
                        </a:lnSpc>
                        <a:spcAft>
                          <a:spcPts val="220"/>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observe how magnets attract or repel each other and attract some materials and not others </a:t>
                      </a:r>
                    </a:p>
                    <a:p>
                      <a:pPr marL="0" lvl="0" indent="0" fontAlgn="base">
                        <a:lnSpc>
                          <a:spcPct val="100000"/>
                        </a:lnSpc>
                        <a:spcAft>
                          <a:spcPts val="220"/>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compare and group together a variety of everyday materials on the basis of whether they are attracted to a magnet, and identify some magnetic materials </a:t>
                      </a:r>
                    </a:p>
                    <a:p>
                      <a:pPr marL="0" lvl="0" indent="0" fontAlgn="base">
                        <a:lnSpc>
                          <a:spcPct val="107000"/>
                        </a:lnSpc>
                        <a:spcAft>
                          <a:spcPts val="225"/>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describe magnets as having two poles </a:t>
                      </a:r>
                    </a:p>
                    <a:p>
                      <a:pPr marL="0" lvl="0" indent="0" fontAlgn="base">
                        <a:lnSpc>
                          <a:spcPct val="107000"/>
                        </a:lnSpc>
                        <a:spcAft>
                          <a:spcPts val="5"/>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predict whether two magnets will attract or repel each other, depending on which poles are facing. </a:t>
                      </a:r>
                    </a:p>
                    <a:p>
                      <a:pPr marL="0" marR="23495" indent="0" algn="ctr">
                        <a:lnSpc>
                          <a:spcPct val="107000"/>
                        </a:lnSpc>
                        <a:spcAft>
                          <a:spcPts val="0"/>
                        </a:spcAft>
                      </a:pPr>
                      <a:r>
                        <a:rPr lang="en-GB" sz="600" b="1"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Working scientifically</a:t>
                      </a:r>
                    </a:p>
                    <a:p>
                      <a:pPr marL="171450" marR="23495" indent="-171450" algn="l">
                        <a:lnSpc>
                          <a:spcPct val="107000"/>
                        </a:lnSpc>
                        <a:spcAft>
                          <a:spcPts val="0"/>
                        </a:spcAft>
                        <a:buFont typeface="Arial" panose="020B0604020202020204" pitchFamily="34" charset="0"/>
                        <a:buChar char="•"/>
                      </a:pPr>
                      <a:r>
                        <a:rPr lang="en-GB" sz="600" b="0" dirty="0" err="1"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iasking</a:t>
                      </a: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relevant questions and using different types of scientific enquiries to answer them</a:t>
                      </a:r>
                    </a:p>
                    <a:p>
                      <a:pPr marL="171450" marR="23495" indent="-171450" algn="l">
                        <a:lnSpc>
                          <a:spcPct val="107000"/>
                        </a:lnSpc>
                        <a:spcAft>
                          <a:spcPts val="0"/>
                        </a:spcAft>
                        <a:buFont typeface="Arial" panose="020B0604020202020204" pitchFamily="34" charset="0"/>
                        <a:buChar char="•"/>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setting up simple practical enquiries, comparative and fair tests</a:t>
                      </a:r>
                    </a:p>
                    <a:p>
                      <a:pPr marL="171450" marR="23495" indent="-171450" algn="l">
                        <a:lnSpc>
                          <a:spcPct val="107000"/>
                        </a:lnSpc>
                        <a:spcAft>
                          <a:spcPts val="0"/>
                        </a:spcAft>
                        <a:buFont typeface="Arial" panose="020B0604020202020204" pitchFamily="34" charset="0"/>
                        <a:buChar char="•"/>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making systematic and careful observations and, where appropriate, taking accurate measurements using standard units, using a range of equipment, including thermometers and data loggers</a:t>
                      </a:r>
                    </a:p>
                    <a:p>
                      <a:pPr marL="171450" marR="23495" indent="-171450" algn="l">
                        <a:lnSpc>
                          <a:spcPct val="107000"/>
                        </a:lnSpc>
                        <a:spcAft>
                          <a:spcPts val="0"/>
                        </a:spcAft>
                        <a:buFont typeface="Arial" panose="020B0604020202020204" pitchFamily="34" charset="0"/>
                        <a:buChar char="•"/>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gathering, recording, classifying and presenting data in a variety of ways to help in answering questions</a:t>
                      </a:r>
                    </a:p>
                    <a:p>
                      <a:pPr marL="171450" marR="23495" indent="-171450" algn="l">
                        <a:lnSpc>
                          <a:spcPct val="107000"/>
                        </a:lnSpc>
                        <a:spcAft>
                          <a:spcPts val="0"/>
                        </a:spcAft>
                        <a:buFont typeface="Arial" panose="020B0604020202020204" pitchFamily="34" charset="0"/>
                        <a:buChar char="•"/>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recording findings using simple scientific language, drawings, labelled diagrams, keys, bar charts, and tables</a:t>
                      </a:r>
                    </a:p>
                    <a:p>
                      <a:pPr marL="171450" marR="23495" indent="-171450" algn="l">
                        <a:lnSpc>
                          <a:spcPct val="107000"/>
                        </a:lnSpc>
                        <a:spcAft>
                          <a:spcPts val="0"/>
                        </a:spcAft>
                        <a:buFont typeface="Arial" panose="020B0604020202020204" pitchFamily="34" charset="0"/>
                        <a:buChar char="•"/>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reporting on findings from enquiries, including oral and written explanations, displays or presentations of results and conclusions</a:t>
                      </a:r>
                    </a:p>
                    <a:p>
                      <a:pPr marL="171450" marR="23495" indent="-171450" algn="l">
                        <a:lnSpc>
                          <a:spcPct val="107000"/>
                        </a:lnSpc>
                        <a:spcAft>
                          <a:spcPts val="0"/>
                        </a:spcAft>
                        <a:buFont typeface="Arial" panose="020B0604020202020204" pitchFamily="34" charset="0"/>
                        <a:buChar char="•"/>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using results to draw simple conclusions, make predictions for new values, suggest improvements and raise further </a:t>
                      </a:r>
                      <a:r>
                        <a:rPr lang="en-GB" sz="600" b="0" dirty="0" err="1"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questionsw</a:t>
                      </a:r>
                      <a:endPar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171450" marR="23495" indent="-171450" algn="l">
                        <a:lnSpc>
                          <a:spcPct val="107000"/>
                        </a:lnSpc>
                        <a:spcAft>
                          <a:spcPts val="0"/>
                        </a:spcAft>
                        <a:buFont typeface="Arial" panose="020B0604020202020204" pitchFamily="34" charset="0"/>
                        <a:buChar char="•"/>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identifying differences, similarities or changes related to simple scientific ideas and processes</a:t>
                      </a:r>
                    </a:p>
                    <a:p>
                      <a:pPr marL="171450" marR="23495" indent="-171450" algn="l">
                        <a:lnSpc>
                          <a:spcPct val="107000"/>
                        </a:lnSpc>
                        <a:spcAft>
                          <a:spcPts val="0"/>
                        </a:spcAft>
                        <a:buFont typeface="Arial" panose="020B0604020202020204" pitchFamily="34" charset="0"/>
                        <a:buChar char="•"/>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using straightforward scientific evidence to answer questions or to support their findings</a:t>
                      </a:r>
                    </a:p>
                    <a:p>
                      <a:pPr marL="0" marR="27940" indent="0" algn="ctr">
                        <a:lnSpc>
                          <a:spcPct val="107000"/>
                        </a:lnSpc>
                        <a:spcAft>
                          <a:spcPts val="0"/>
                        </a:spcAft>
                      </a:pPr>
                      <a:endParaRPr lang="en-GB" sz="6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4689" marR="35084" marT="42823" marB="206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25400" indent="0" algn="ctr">
                        <a:lnSpc>
                          <a:spcPct val="107000"/>
                        </a:lnSpc>
                        <a:spcAft>
                          <a:spcPts val="0"/>
                        </a:spcAft>
                      </a:pPr>
                      <a:r>
                        <a:rPr lang="en-GB" sz="6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Rocks </a:t>
                      </a:r>
                      <a:endPar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indent="0" algn="ctr">
                        <a:lnSpc>
                          <a:spcPct val="107000"/>
                        </a:lnSpc>
                        <a:spcAft>
                          <a:spcPts val="20"/>
                        </a:spcAft>
                      </a:pP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a:t>
                      </a:r>
                      <a:endPar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lvl="0" indent="0" fontAlgn="base">
                        <a:lnSpc>
                          <a:spcPct val="100000"/>
                        </a:lnSpc>
                        <a:spcAft>
                          <a:spcPts val="205"/>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compare and group together different kinds of rocks on the basis of their appearance and simple physical properties </a:t>
                      </a:r>
                    </a:p>
                    <a:p>
                      <a:pPr marL="0" lvl="0" indent="0" fontAlgn="base">
                        <a:lnSpc>
                          <a:spcPct val="100000"/>
                        </a:lnSpc>
                        <a:spcAft>
                          <a:spcPts val="215"/>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describe in simple terms how fossils are formed when things that have lived are trapped within rock  </a:t>
                      </a:r>
                    </a:p>
                    <a:p>
                      <a:pPr marL="0" lvl="0" indent="0" fontAlgn="base">
                        <a:lnSpc>
                          <a:spcPct val="107000"/>
                        </a:lnSpc>
                        <a:spcAft>
                          <a:spcPts val="10"/>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recognise that soils are made from rocks and organic matter</a:t>
                      </a:r>
                    </a:p>
                    <a:p>
                      <a:pPr marL="0" lvl="0" indent="0" algn="ctr" fontAlgn="base">
                        <a:lnSpc>
                          <a:spcPct val="107000"/>
                        </a:lnSpc>
                        <a:spcAft>
                          <a:spcPts val="10"/>
                        </a:spcAft>
                        <a:buClr>
                          <a:srgbClr val="000000"/>
                        </a:buClr>
                        <a:buSzPts val="1000"/>
                        <a:buFont typeface="Arial" panose="020B0604020202020204" pitchFamily="34" charset="0"/>
                        <a:buNone/>
                      </a:pPr>
                      <a:r>
                        <a:rPr lang="en-GB" sz="600" b="1"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Working scientifically</a:t>
                      </a:r>
                    </a:p>
                    <a:p>
                      <a:pPr marL="171450" marR="27940" indent="-171450" algn="l">
                        <a:lnSpc>
                          <a:spcPct val="107000"/>
                        </a:lnSpc>
                        <a:spcAft>
                          <a:spcPts val="0"/>
                        </a:spcAft>
                        <a:buFont typeface="Arial" panose="020B0604020202020204" pitchFamily="34" charset="0"/>
                        <a:buChar char="•"/>
                      </a:pPr>
                      <a:r>
                        <a:rPr lang="en-GB" sz="6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asking relevant questions and using different types of scientific enquiries to answer them</a:t>
                      </a:r>
                    </a:p>
                    <a:p>
                      <a:pPr marL="171450" marR="27940" indent="-171450" algn="l">
                        <a:lnSpc>
                          <a:spcPct val="107000"/>
                        </a:lnSpc>
                        <a:spcAft>
                          <a:spcPts val="0"/>
                        </a:spcAft>
                        <a:buFont typeface="Arial" panose="020B0604020202020204" pitchFamily="34" charset="0"/>
                        <a:buChar char="•"/>
                      </a:pPr>
                      <a:r>
                        <a:rPr lang="en-GB" sz="6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setting up simple practical enquiries, comparative and fair tests</a:t>
                      </a:r>
                    </a:p>
                    <a:p>
                      <a:pPr marL="171450" marR="27940" indent="-171450" algn="l">
                        <a:lnSpc>
                          <a:spcPct val="107000"/>
                        </a:lnSpc>
                        <a:spcAft>
                          <a:spcPts val="0"/>
                        </a:spcAft>
                        <a:buFont typeface="Arial" panose="020B0604020202020204" pitchFamily="34" charset="0"/>
                        <a:buChar char="•"/>
                      </a:pPr>
                      <a:r>
                        <a:rPr lang="en-GB" sz="6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making systematic and careful observations and, where appropriate, taking accurate measurements using standard units, using a range of equipment, (not including thermometers</a:t>
                      </a:r>
                      <a:r>
                        <a:rPr lang="en-GB" sz="600" baseline="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6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and data loggers)</a:t>
                      </a:r>
                    </a:p>
                    <a:p>
                      <a:pPr marL="171450" marR="27940" indent="-171450" algn="l">
                        <a:lnSpc>
                          <a:spcPct val="107000"/>
                        </a:lnSpc>
                        <a:spcAft>
                          <a:spcPts val="0"/>
                        </a:spcAft>
                        <a:buFont typeface="Arial" panose="020B0604020202020204" pitchFamily="34" charset="0"/>
                        <a:buChar char="•"/>
                      </a:pPr>
                      <a:r>
                        <a:rPr lang="en-GB" sz="6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gathering, recording, classifying and presenting data in a variety of ways to help in answering questions</a:t>
                      </a:r>
                    </a:p>
                    <a:p>
                      <a:pPr marL="171450" marR="27940" indent="-171450" algn="l">
                        <a:lnSpc>
                          <a:spcPct val="107000"/>
                        </a:lnSpc>
                        <a:spcAft>
                          <a:spcPts val="0"/>
                        </a:spcAft>
                        <a:buFont typeface="Arial" panose="020B0604020202020204" pitchFamily="34" charset="0"/>
                        <a:buChar char="•"/>
                      </a:pPr>
                      <a:r>
                        <a:rPr lang="en-GB" sz="6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recording findings using simple scientific language, drawings, labelled diagrams, keys, bar charts, and tables</a:t>
                      </a:r>
                    </a:p>
                    <a:p>
                      <a:pPr marL="171450" marR="27940" indent="-171450" algn="l">
                        <a:lnSpc>
                          <a:spcPct val="107000"/>
                        </a:lnSpc>
                        <a:spcAft>
                          <a:spcPts val="0"/>
                        </a:spcAft>
                        <a:buFont typeface="Arial" panose="020B0604020202020204" pitchFamily="34" charset="0"/>
                        <a:buChar char="•"/>
                      </a:pPr>
                      <a:r>
                        <a:rPr lang="en-GB" sz="6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reporting on findings from enquiries, including oral and written explanations, displays or presentations of results and conclusions</a:t>
                      </a:r>
                    </a:p>
                    <a:p>
                      <a:pPr marL="171450" marR="27940" indent="-171450" algn="l">
                        <a:lnSpc>
                          <a:spcPct val="107000"/>
                        </a:lnSpc>
                        <a:spcAft>
                          <a:spcPts val="0"/>
                        </a:spcAft>
                        <a:buFont typeface="Arial" panose="020B0604020202020204" pitchFamily="34" charset="0"/>
                        <a:buChar char="•"/>
                      </a:pPr>
                      <a:r>
                        <a:rPr lang="en-GB" sz="6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using results to draw simple conclusions, make predictions for new values, suggest improvements and raise further questions</a:t>
                      </a:r>
                    </a:p>
                    <a:p>
                      <a:pPr marL="171450" marR="27940" indent="-171450" algn="l">
                        <a:lnSpc>
                          <a:spcPct val="107000"/>
                        </a:lnSpc>
                        <a:spcAft>
                          <a:spcPts val="0"/>
                        </a:spcAft>
                        <a:buFont typeface="Arial" panose="020B0604020202020204" pitchFamily="34" charset="0"/>
                        <a:buChar char="•"/>
                      </a:pPr>
                      <a:r>
                        <a:rPr lang="en-GB" sz="6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identifying differences, similarities or changes related to simple scientific ideas and processes</a:t>
                      </a:r>
                    </a:p>
                    <a:p>
                      <a:pPr marL="171450" marR="27940" indent="-171450" algn="l">
                        <a:lnSpc>
                          <a:spcPct val="107000"/>
                        </a:lnSpc>
                        <a:spcAft>
                          <a:spcPts val="0"/>
                        </a:spcAft>
                        <a:buFont typeface="Arial" panose="020B0604020202020204" pitchFamily="34" charset="0"/>
                        <a:buChar char="•"/>
                      </a:pPr>
                      <a:r>
                        <a:rPr lang="en-GB" sz="6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using straightforward scientific evidence to answer questions or to support their findings</a:t>
                      </a:r>
                    </a:p>
                    <a:p>
                      <a:pPr marL="0" marR="23495" indent="0" algn="ctr">
                        <a:lnSpc>
                          <a:spcPct val="107000"/>
                        </a:lnSpc>
                        <a:spcAft>
                          <a:spcPts val="0"/>
                        </a:spcAft>
                      </a:pPr>
                      <a:endParaRPr lang="en-GB" sz="600" b="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4689" marR="35084" marT="42823" marB="206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26670" indent="0" algn="ctr">
                        <a:lnSpc>
                          <a:spcPct val="107000"/>
                        </a:lnSpc>
                        <a:spcAft>
                          <a:spcPts val="0"/>
                        </a:spcAft>
                      </a:pP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States of matter </a:t>
                      </a:r>
                      <a:endPar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indent="0" algn="ctr">
                        <a:lnSpc>
                          <a:spcPct val="107000"/>
                        </a:lnSpc>
                        <a:spcAft>
                          <a:spcPts val="20"/>
                        </a:spcAft>
                      </a:pP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a:t>
                      </a:r>
                      <a:endPar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lvl="0" indent="0" fontAlgn="base">
                        <a:lnSpc>
                          <a:spcPct val="107000"/>
                        </a:lnSpc>
                        <a:spcAft>
                          <a:spcPts val="10"/>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compare and group materials together, according to whether </a:t>
                      </a:r>
                      <a:r>
                        <a:rPr lang="en-GB" sz="6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they are solids, liquids or gases </a:t>
                      </a:r>
                    </a:p>
                    <a:p>
                      <a:pPr marL="0" lvl="0" indent="0" fontAlgn="base">
                        <a:lnSpc>
                          <a:spcPct val="100000"/>
                        </a:lnSpc>
                        <a:spcAft>
                          <a:spcPts val="205"/>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observe that some materials change state when they are heated or cooled, and measure or research the temperature at which this happens in degrees Celsius (°C) </a:t>
                      </a:r>
                    </a:p>
                    <a:p>
                      <a:pPr marL="0" lvl="0" indent="0" fontAlgn="base">
                        <a:lnSpc>
                          <a:spcPct val="100000"/>
                        </a:lnSpc>
                        <a:spcAft>
                          <a:spcPts val="5"/>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identify the part played by evaporation and condensation in the water cycle and associate the rate of evaporation with temperature. </a:t>
                      </a:r>
                    </a:p>
                    <a:p>
                      <a:pPr marL="0" indent="0" algn="ctr">
                        <a:lnSpc>
                          <a:spcPct val="107000"/>
                        </a:lnSpc>
                        <a:spcAft>
                          <a:spcPts val="0"/>
                        </a:spcAft>
                      </a:pPr>
                      <a:r>
                        <a:rPr lang="en-GB" sz="600" b="1"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Working scientifically</a:t>
                      </a:r>
                    </a:p>
                    <a:p>
                      <a:pPr marL="0" indent="0">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•asking relevant questions and using different types of scientific enquiries to answer them</a:t>
                      </a:r>
                    </a:p>
                    <a:p>
                      <a:pPr marL="0" indent="0">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•setting up simple practical enquiries, comparative and fair tests</a:t>
                      </a:r>
                    </a:p>
                    <a:p>
                      <a:pPr marL="0" indent="0">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•making systematic and careful observations and, where appropriate, taking accurate measurements using standard units, using a range of equipment, including thermometers and data loggers</a:t>
                      </a:r>
                    </a:p>
                    <a:p>
                      <a:pPr marL="0" indent="0">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•gathering, recording, classifying and presenting data in a variety of ways to help in answering questions</a:t>
                      </a:r>
                    </a:p>
                    <a:p>
                      <a:pPr marL="0" indent="0">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•recording findings using simple scientific language, drawings, labelled diagrams, keys, bar charts, and tables</a:t>
                      </a:r>
                    </a:p>
                    <a:p>
                      <a:pPr marL="0" indent="0">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•reporting on findings from enquiries, including oral and written explanations, displays or presentations of results and conclusions</a:t>
                      </a:r>
                    </a:p>
                    <a:p>
                      <a:pPr marL="0" indent="0">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•using results to draw simple conclusions, make predictions for new values, suggest improvements and raise further questions</a:t>
                      </a:r>
                    </a:p>
                    <a:p>
                      <a:pPr marL="0" indent="0">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•identifying differences, similarities or changes related to simple scientific ideas and processes</a:t>
                      </a:r>
                    </a:p>
                    <a:p>
                      <a:pPr marL="0" indent="0">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•using straightforward scientific evidence to answer questions or to support their findings</a:t>
                      </a:r>
                    </a:p>
                    <a:p>
                      <a:pPr marL="0" indent="0">
                        <a:lnSpc>
                          <a:spcPct val="107000"/>
                        </a:lnSpc>
                        <a:spcAft>
                          <a:spcPts val="0"/>
                        </a:spcAft>
                      </a:pPr>
                      <a:r>
                        <a:rPr lang="en-GB" sz="6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endPar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indent="0">
                        <a:lnSpc>
                          <a:spcPct val="107000"/>
                        </a:lnSpc>
                        <a:spcAft>
                          <a:spcPts val="0"/>
                        </a:spcAft>
                      </a:pPr>
                      <a:endPar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4689" marR="35084" marT="42823" marB="206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26670" indent="0" algn="ctr">
                        <a:lnSpc>
                          <a:spcPct val="107000"/>
                        </a:lnSpc>
                        <a:spcAft>
                          <a:spcPts val="0"/>
                        </a:spcAft>
                      </a:pPr>
                      <a:r>
                        <a:rPr lang="en-GB" sz="6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Animals including humans (Yr3)</a:t>
                      </a:r>
                      <a:endPar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indent="0" algn="ctr">
                        <a:lnSpc>
                          <a:spcPct val="107000"/>
                        </a:lnSpc>
                        <a:spcAft>
                          <a:spcPts val="20"/>
                        </a:spcAft>
                      </a:pP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a:t>
                      </a:r>
                      <a:endPar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1270" lvl="0" indent="0" fontAlgn="base">
                        <a:lnSpc>
                          <a:spcPct val="100000"/>
                        </a:lnSpc>
                        <a:spcAft>
                          <a:spcPts val="215"/>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identify that animals including humans, need the right types and amount of nutrition, and that they cannot make their own food; they get nutrition from what they eat </a:t>
                      </a:r>
                    </a:p>
                    <a:p>
                      <a:pPr marL="0" marR="1270" lvl="0" indent="0" fontAlgn="base">
                        <a:lnSpc>
                          <a:spcPct val="100000"/>
                        </a:lnSpc>
                        <a:spcAft>
                          <a:spcPts val="0"/>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identify that humans and some other animals have skeletons and muscles for support, protection and movement. </a:t>
                      </a:r>
                    </a:p>
                    <a:p>
                      <a:pPr algn="ctr">
                        <a:lnSpc>
                          <a:spcPct val="115000"/>
                        </a:lnSpc>
                        <a:spcAft>
                          <a:spcPts val="0"/>
                        </a:spcAft>
                      </a:pPr>
                      <a:r>
                        <a:rPr lang="en-GB" sz="600" b="1" dirty="0" smtClean="0">
                          <a:solidFill>
                            <a:srgbClr val="FF0000"/>
                          </a:solidFill>
                          <a:effectLst/>
                          <a:latin typeface="Twinkl Cursive Unlooped" panose="02000000000000000000" pitchFamily="2" charset="0"/>
                          <a:ea typeface="MS ??"/>
                          <a:cs typeface="Times New Roman" panose="02020603050405020304" pitchFamily="18" charset="0"/>
                        </a:rPr>
                        <a:t>Working scientifically</a:t>
                      </a:r>
                      <a:endParaRPr lang="en-GB" sz="600" dirty="0" smtClean="0">
                        <a:solidFill>
                          <a:srgbClr val="FF0000"/>
                        </a:solidFill>
                        <a:effectLst/>
                        <a:latin typeface="Twinkl Cursive Unlooped" panose="02000000000000000000" pitchFamily="2" charset="0"/>
                        <a:ea typeface="MS ??"/>
                        <a:cs typeface="Times New Roman" panose="02020603050405020304" pitchFamily="18" charset="0"/>
                      </a:endParaRPr>
                    </a:p>
                    <a:p>
                      <a:pPr marL="0" lvl="0" indent="0">
                        <a:buFont typeface="Symbol" panose="05050102010706020507" pitchFamily="18" charset="2"/>
                        <a:buNone/>
                      </a:pPr>
                      <a:r>
                        <a:rPr lang="en-GB" sz="600" dirty="0" smtClean="0">
                          <a:solidFill>
                            <a:srgbClr val="FF0000"/>
                          </a:solidFill>
                          <a:effectLst/>
                          <a:latin typeface="Calibri" panose="020F0502020204030204" pitchFamily="34" charset="0"/>
                        </a:rPr>
                        <a:t>asking relevant questions and using different types of scientific enquiries to answer them</a:t>
                      </a:r>
                      <a:endParaRPr lang="en-GB" sz="600" dirty="0" smtClean="0">
                        <a:solidFill>
                          <a:srgbClr val="FF0000"/>
                        </a:solidFill>
                        <a:effectLst/>
                      </a:endParaRPr>
                    </a:p>
                    <a:p>
                      <a:pPr marL="0" lvl="0" indent="0">
                        <a:buFont typeface="Symbol" panose="05050102010706020507" pitchFamily="18" charset="2"/>
                        <a:buNone/>
                      </a:pPr>
                      <a:r>
                        <a:rPr lang="en-GB" sz="600" dirty="0" smtClean="0">
                          <a:solidFill>
                            <a:srgbClr val="FF0000"/>
                          </a:solidFill>
                          <a:effectLst/>
                          <a:latin typeface="Calibri" panose="020F0502020204030204" pitchFamily="34" charset="0"/>
                        </a:rPr>
                        <a:t>setting up simple practical enquiries, comparative and fair </a:t>
                      </a:r>
                      <a:r>
                        <a:rPr lang="en-GB" sz="600" dirty="0" err="1" smtClean="0">
                          <a:solidFill>
                            <a:srgbClr val="FF0000"/>
                          </a:solidFill>
                          <a:effectLst/>
                          <a:latin typeface="Calibri" panose="020F0502020204030204" pitchFamily="34" charset="0"/>
                        </a:rPr>
                        <a:t>ttsts</a:t>
                      </a:r>
                      <a:endParaRPr lang="en-GB" sz="600" dirty="0" smtClean="0">
                        <a:solidFill>
                          <a:srgbClr val="FF0000"/>
                        </a:solidFill>
                        <a:effectLst/>
                      </a:endParaRPr>
                    </a:p>
                    <a:p>
                      <a:pPr marL="0" lvl="0" indent="0">
                        <a:buFont typeface="Symbol" panose="05050102010706020507" pitchFamily="18" charset="2"/>
                        <a:buNone/>
                      </a:pPr>
                      <a:r>
                        <a:rPr lang="en-GB" sz="600" dirty="0" smtClean="0">
                          <a:solidFill>
                            <a:srgbClr val="FF0000"/>
                          </a:solidFill>
                          <a:effectLst/>
                          <a:latin typeface="Calibri" panose="020F0502020204030204" pitchFamily="34" charset="0"/>
                        </a:rPr>
                        <a:t>making systematic and careful observations and, where appropriate, taking accurate measurements using standard units, using a range of equipment, including thermometers and data loggers</a:t>
                      </a:r>
                      <a:endParaRPr lang="en-GB" sz="600" dirty="0" smtClean="0">
                        <a:solidFill>
                          <a:srgbClr val="FF0000"/>
                        </a:solidFill>
                        <a:effectLst/>
                      </a:endParaRPr>
                    </a:p>
                    <a:p>
                      <a:pPr marL="0" lvl="0" indent="0">
                        <a:buFont typeface="Symbol" panose="05050102010706020507" pitchFamily="18" charset="2"/>
                        <a:buNone/>
                      </a:pPr>
                      <a:r>
                        <a:rPr lang="en-GB" sz="600" dirty="0" smtClean="0">
                          <a:solidFill>
                            <a:srgbClr val="FF0000"/>
                          </a:solidFill>
                          <a:effectLst/>
                          <a:latin typeface="Calibri" panose="020F0502020204030204" pitchFamily="34" charset="0"/>
                        </a:rPr>
                        <a:t>gathering, recording, classifying and presenting data in a variety of ways to help in answering questions</a:t>
                      </a:r>
                      <a:endParaRPr lang="en-GB" sz="600" dirty="0" smtClean="0">
                        <a:solidFill>
                          <a:srgbClr val="FF0000"/>
                        </a:solidFill>
                        <a:effectLst/>
                      </a:endParaRPr>
                    </a:p>
                    <a:p>
                      <a:pPr marL="0" lvl="0" indent="0">
                        <a:buFont typeface="Symbol" panose="05050102010706020507" pitchFamily="18" charset="2"/>
                        <a:buNone/>
                      </a:pPr>
                      <a:r>
                        <a:rPr lang="en-GB" sz="600" dirty="0" smtClean="0">
                          <a:solidFill>
                            <a:srgbClr val="FF0000"/>
                          </a:solidFill>
                          <a:effectLst/>
                          <a:latin typeface="Calibri" panose="020F0502020204030204" pitchFamily="34" charset="0"/>
                        </a:rPr>
                        <a:t>recording findings using simple scientific language, drawings, labelled diagrams, keys, bar charts, and tables</a:t>
                      </a:r>
                      <a:endParaRPr lang="en-GB" sz="600" dirty="0" smtClean="0">
                        <a:solidFill>
                          <a:srgbClr val="FF0000"/>
                        </a:solidFill>
                        <a:effectLst/>
                      </a:endParaRPr>
                    </a:p>
                    <a:p>
                      <a:pPr marL="0" lvl="0" indent="0">
                        <a:buFont typeface="Symbol" panose="05050102010706020507" pitchFamily="18" charset="2"/>
                        <a:buNone/>
                      </a:pPr>
                      <a:r>
                        <a:rPr lang="en-GB" sz="600" dirty="0" smtClean="0">
                          <a:solidFill>
                            <a:srgbClr val="FF0000"/>
                          </a:solidFill>
                          <a:effectLst/>
                          <a:latin typeface="Calibri" panose="020F0502020204030204" pitchFamily="34" charset="0"/>
                        </a:rPr>
                        <a:t>reporting on findings from enquiries, including oral and written explanations, displays or presentations of results and conclusions</a:t>
                      </a:r>
                      <a:endParaRPr lang="en-GB" sz="600" dirty="0" smtClean="0">
                        <a:solidFill>
                          <a:srgbClr val="FF0000"/>
                        </a:solidFill>
                        <a:effectLst/>
                      </a:endParaRPr>
                    </a:p>
                    <a:p>
                      <a:pPr marL="0" lvl="0" indent="0">
                        <a:buFont typeface="Symbol" panose="05050102010706020507" pitchFamily="18" charset="2"/>
                        <a:buNone/>
                      </a:pPr>
                      <a:r>
                        <a:rPr lang="en-GB" sz="600" dirty="0" smtClean="0">
                          <a:solidFill>
                            <a:srgbClr val="FF0000"/>
                          </a:solidFill>
                          <a:effectLst/>
                          <a:latin typeface="Calibri" panose="020F0502020204030204" pitchFamily="34" charset="0"/>
                        </a:rPr>
                        <a:t>using results to draw simple conclusions, make predictions for new values, suggest improvements and raise further questions</a:t>
                      </a:r>
                      <a:endParaRPr lang="en-GB" sz="600" dirty="0" smtClean="0">
                        <a:solidFill>
                          <a:srgbClr val="FF0000"/>
                        </a:solidFill>
                        <a:effectLst/>
                      </a:endParaRPr>
                    </a:p>
                    <a:p>
                      <a:pPr marL="0" lvl="0" indent="0">
                        <a:buFont typeface="Symbol" panose="05050102010706020507" pitchFamily="18" charset="2"/>
                        <a:buNone/>
                      </a:pPr>
                      <a:r>
                        <a:rPr lang="en-GB" sz="600" dirty="0" smtClean="0">
                          <a:solidFill>
                            <a:srgbClr val="FF0000"/>
                          </a:solidFill>
                          <a:effectLst/>
                          <a:latin typeface="Calibri" panose="020F0502020204030204" pitchFamily="34" charset="0"/>
                        </a:rPr>
                        <a:t>identifying differences, similarities or changes related to simple scientific ideas and processes</a:t>
                      </a:r>
                      <a:endParaRPr lang="en-GB" sz="600" dirty="0" smtClean="0">
                        <a:solidFill>
                          <a:srgbClr val="FF0000"/>
                        </a:solidFill>
                        <a:effectLst/>
                      </a:endParaRPr>
                    </a:p>
                    <a:p>
                      <a:r>
                        <a:rPr lang="en-GB" sz="600" dirty="0" smtClean="0">
                          <a:solidFill>
                            <a:srgbClr val="FF0000"/>
                          </a:solidFill>
                          <a:effectLst/>
                          <a:latin typeface="Calibri" panose="020F0502020204030204" pitchFamily="34" charset="0"/>
                          <a:ea typeface="MS ??"/>
                        </a:rPr>
                        <a:t>using straightforward scientific evidence to answer questions or to support their findings</a:t>
                      </a:r>
                      <a:endParaRPr lang="en-GB" sz="600" b="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p>
                      <a:pPr marL="0" indent="0">
                        <a:lnSpc>
                          <a:spcPct val="107000"/>
                        </a:lnSpc>
                        <a:spcAft>
                          <a:spcPts val="0"/>
                        </a:spcAft>
                      </a:pPr>
                      <a:endParaRPr lang="en-GB" sz="6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6350" algn="ctr">
                        <a:lnSpc>
                          <a:spcPct val="107000"/>
                        </a:lnSpc>
                        <a:spcAft>
                          <a:spcPts val="0"/>
                        </a:spcAft>
                      </a:pPr>
                      <a:endParaRPr lang="en-GB" sz="6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4689" marR="35084" marT="42823" marB="206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4383456"/>
                  </a:ext>
                </a:extLst>
              </a:tr>
            </a:tbl>
          </a:graphicData>
        </a:graphic>
      </p:graphicFrame>
      <p:pic>
        <p:nvPicPr>
          <p:cNvPr id="8" name="Picture 7"/>
          <p:cNvPicPr>
            <a:picLocks noChangeAspect="1"/>
          </p:cNvPicPr>
          <p:nvPr/>
        </p:nvPicPr>
        <p:blipFill>
          <a:blip r:embed="rId2"/>
          <a:stretch>
            <a:fillRect/>
          </a:stretch>
        </p:blipFill>
        <p:spPr>
          <a:xfrm>
            <a:off x="10427317" y="250740"/>
            <a:ext cx="490744" cy="510741"/>
          </a:xfrm>
          <a:prstGeom prst="rect">
            <a:avLst/>
          </a:prstGeom>
        </p:spPr>
      </p:pic>
    </p:spTree>
    <p:extLst>
      <p:ext uri="{BB962C8B-B14F-4D97-AF65-F5344CB8AC3E}">
        <p14:creationId xmlns:p14="http://schemas.microsoft.com/office/powerpoint/2010/main" val="15282527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8413" y="120404"/>
            <a:ext cx="6941939" cy="875079"/>
          </a:xfrm>
        </p:spPr>
        <p:txBody>
          <a:bodyPr>
            <a:normAutofit/>
          </a:bodyPr>
          <a:lstStyle/>
          <a:p>
            <a:r>
              <a:rPr lang="en-GB" sz="2400" b="1" u="sng" dirty="0">
                <a:latin typeface="Twinkl Cursive Unlooped" panose="02000000000000000000" pitchFamily="2" charset="0"/>
              </a:rPr>
              <a:t>Science Overview (LKS2 B)</a:t>
            </a:r>
          </a:p>
        </p:txBody>
      </p:sp>
      <p:graphicFrame>
        <p:nvGraphicFramePr>
          <p:cNvPr id="12" name="Table 11"/>
          <p:cNvGraphicFramePr>
            <a:graphicFrameLocks noGrp="1"/>
          </p:cNvGraphicFramePr>
          <p:nvPr>
            <p:extLst/>
          </p:nvPr>
        </p:nvGraphicFramePr>
        <p:xfrm>
          <a:off x="1418412" y="923526"/>
          <a:ext cx="9556966" cy="5943095"/>
        </p:xfrm>
        <a:graphic>
          <a:graphicData uri="http://schemas.openxmlformats.org/drawingml/2006/table">
            <a:tbl>
              <a:tblPr firstRow="1" bandRow="1">
                <a:tableStyleId>{5C22544A-7EE6-4342-B048-85BDC9FD1C3A}</a:tableStyleId>
              </a:tblPr>
              <a:tblGrid>
                <a:gridCol w="585401">
                  <a:extLst>
                    <a:ext uri="{9D8B030D-6E8A-4147-A177-3AD203B41FA5}">
                      <a16:colId xmlns:a16="http://schemas.microsoft.com/office/drawing/2014/main" val="1498146284"/>
                    </a:ext>
                  </a:extLst>
                </a:gridCol>
                <a:gridCol w="1631025">
                  <a:extLst>
                    <a:ext uri="{9D8B030D-6E8A-4147-A177-3AD203B41FA5}">
                      <a16:colId xmlns:a16="http://schemas.microsoft.com/office/drawing/2014/main" val="455180641"/>
                    </a:ext>
                  </a:extLst>
                </a:gridCol>
                <a:gridCol w="1481275">
                  <a:extLst>
                    <a:ext uri="{9D8B030D-6E8A-4147-A177-3AD203B41FA5}">
                      <a16:colId xmlns:a16="http://schemas.microsoft.com/office/drawing/2014/main" val="1184207852"/>
                    </a:ext>
                  </a:extLst>
                </a:gridCol>
                <a:gridCol w="1217937">
                  <a:extLst>
                    <a:ext uri="{9D8B030D-6E8A-4147-A177-3AD203B41FA5}">
                      <a16:colId xmlns:a16="http://schemas.microsoft.com/office/drawing/2014/main" val="900032119"/>
                    </a:ext>
                  </a:extLst>
                </a:gridCol>
                <a:gridCol w="1612944">
                  <a:extLst>
                    <a:ext uri="{9D8B030D-6E8A-4147-A177-3AD203B41FA5}">
                      <a16:colId xmlns:a16="http://schemas.microsoft.com/office/drawing/2014/main" val="2447619682"/>
                    </a:ext>
                  </a:extLst>
                </a:gridCol>
                <a:gridCol w="1437385">
                  <a:extLst>
                    <a:ext uri="{9D8B030D-6E8A-4147-A177-3AD203B41FA5}">
                      <a16:colId xmlns:a16="http://schemas.microsoft.com/office/drawing/2014/main" val="2930751043"/>
                    </a:ext>
                  </a:extLst>
                </a:gridCol>
                <a:gridCol w="1590999">
                  <a:extLst>
                    <a:ext uri="{9D8B030D-6E8A-4147-A177-3AD203B41FA5}">
                      <a16:colId xmlns:a16="http://schemas.microsoft.com/office/drawing/2014/main" val="1393506755"/>
                    </a:ext>
                  </a:extLst>
                </a:gridCol>
              </a:tblGrid>
              <a:tr h="204480">
                <a:tc>
                  <a:txBody>
                    <a:bodyPr/>
                    <a:lstStyle/>
                    <a:p>
                      <a:pPr algn="ctr">
                        <a:lnSpc>
                          <a:spcPct val="100000"/>
                        </a:lnSpc>
                        <a:spcAft>
                          <a:spcPts val="0"/>
                        </a:spcAft>
                      </a:pPr>
                      <a:r>
                        <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1</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2</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1</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3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a:t>
                      </a: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2</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1</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2</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9735651"/>
                  </a:ext>
                </a:extLst>
              </a:tr>
              <a:tr h="5505879">
                <a:tc>
                  <a:txBody>
                    <a:bodyPr/>
                    <a:lstStyle/>
                    <a:p>
                      <a:pPr marL="0" indent="0" algn="ctr">
                        <a:lnSpc>
                          <a:spcPct val="100000"/>
                        </a:lnSpc>
                        <a:spcAft>
                          <a:spcPts val="0"/>
                        </a:spcAft>
                      </a:pP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 </a:t>
                      </a:r>
                      <a:r>
                        <a:rPr lang="en-GB" sz="13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3/4</a:t>
                      </a:r>
                      <a:endParaRPr lang="en-GB" sz="7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marL="0" marR="0" lvl="0" indent="0" algn="ctr" defTabSz="914400" rtl="0" eaLnBrk="1" fontAlgn="base" latinLnBrk="0" hangingPunct="1">
                        <a:lnSpc>
                          <a:spcPct val="100000"/>
                        </a:lnSpc>
                        <a:spcBef>
                          <a:spcPts val="0"/>
                        </a:spcBef>
                        <a:spcAft>
                          <a:spcPts val="0"/>
                        </a:spcAft>
                        <a:buClrTx/>
                        <a:buSzTx/>
                        <a:buFont typeface="Arial" panose="020B0604020202020204" pitchFamily="34" charset="0"/>
                        <a:buNone/>
                        <a:tabLst/>
                        <a:defRPr/>
                      </a:pP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Living things</a:t>
                      </a:r>
                      <a:r>
                        <a:rPr lang="en-GB" sz="6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and their habitats</a:t>
                      </a:r>
                    </a:p>
                    <a:p>
                      <a:pPr marL="171450" indent="-171450" fontAlgn="base">
                        <a:buFont typeface="Arial" panose="020B0604020202020204" pitchFamily="34" charset="0"/>
                        <a:buChar char="•"/>
                      </a:pPr>
                      <a:endParaRPr lang="en-GB" sz="600" b="0" i="0" u="none" strike="noStrike" kern="1200" dirty="0" smtClean="0">
                        <a:solidFill>
                          <a:schemeClr val="dk1"/>
                        </a:solidFill>
                        <a:effectLst/>
                        <a:latin typeface="Twinkl Cursive Unlooped" panose="02000000000000000000" pitchFamily="2" charset="0"/>
                        <a:ea typeface="+mn-ea"/>
                        <a:cs typeface="+mn-cs"/>
                      </a:endParaRPr>
                    </a:p>
                    <a:p>
                      <a:pPr marL="0" marR="0" lvl="0" indent="0" algn="l" defTabSz="914400" rtl="0" eaLnBrk="1" fontAlgn="base" latinLnBrk="0" hangingPunct="1">
                        <a:lnSpc>
                          <a:spcPct val="100000"/>
                        </a:lnSpc>
                        <a:spcBef>
                          <a:spcPts val="0"/>
                        </a:spcBef>
                        <a:spcAft>
                          <a:spcPts val="5"/>
                        </a:spcAft>
                        <a:buClr>
                          <a:srgbClr val="000000"/>
                        </a:buClr>
                        <a:buSzPts val="1000"/>
                        <a:buFont typeface="Arial" panose="020B0604020202020204" pitchFamily="34" charset="0"/>
                        <a:buChar char="•"/>
                        <a:tabLst/>
                        <a:defRPr/>
                      </a:pPr>
                      <a:r>
                        <a:rPr kumimoji="0" lang="en-GB" sz="600" b="0" i="0" u="none" strike="noStrike" kern="1200" cap="none" spc="0" normalizeH="0" baseline="0" noProof="0" dirty="0" smtClean="0">
                          <a:ln>
                            <a:noFill/>
                          </a:ln>
                          <a:solidFill>
                            <a:srgbClr val="000000"/>
                          </a:solidFill>
                          <a:effectLst/>
                          <a:uLnTx/>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recognise that environments can change and that this can sometimes pose dangers to living things. </a:t>
                      </a:r>
                    </a:p>
                    <a:p>
                      <a:pPr marL="457200" marR="0" lvl="0" indent="0" algn="l" defTabSz="914400" rtl="0" eaLnBrk="1" fontAlgn="auto" latinLnBrk="0" hangingPunct="1">
                        <a:lnSpc>
                          <a:spcPct val="115000"/>
                        </a:lnSpc>
                        <a:spcBef>
                          <a:spcPts val="0"/>
                        </a:spcBef>
                        <a:spcAft>
                          <a:spcPts val="0"/>
                        </a:spcAft>
                        <a:buClrTx/>
                        <a:buSzTx/>
                        <a:buFontTx/>
                        <a:buNone/>
                        <a:tabLst/>
                        <a:defRPr/>
                      </a:pPr>
                      <a:r>
                        <a:rPr kumimoji="0" lang="en-GB" sz="600" b="1" i="0" u="none" strike="noStrike" kern="1200" cap="none" spc="0" normalizeH="0" baseline="0" noProof="0" dirty="0" smtClean="0">
                          <a:ln>
                            <a:noFill/>
                          </a:ln>
                          <a:solidFill>
                            <a:srgbClr val="FF0000"/>
                          </a:solidFill>
                          <a:effectLst/>
                          <a:uLnTx/>
                          <a:uFillTx/>
                          <a:latin typeface="Twinkl Cursive Unlooped" panose="02000000000000000000" pitchFamily="2" charset="0"/>
                          <a:ea typeface="MS ??"/>
                          <a:cs typeface="Times New Roman" panose="02020603050405020304" pitchFamily="18" charset="0"/>
                        </a:rPr>
                        <a:t>Working scientifically</a:t>
                      </a:r>
                    </a:p>
                    <a:p>
                      <a:pPr marL="171450" marR="0" lvl="0" indent="-171450" algn="l" defTabSz="914400" rtl="0" eaLnBrk="1" fontAlgn="auto" latinLnBrk="0" hangingPunct="1">
                        <a:lnSpc>
                          <a:spcPct val="100000"/>
                        </a:lnSpc>
                        <a:spcBef>
                          <a:spcPts val="0"/>
                        </a:spcBef>
                        <a:spcAft>
                          <a:spcPts val="0"/>
                        </a:spcAft>
                        <a:buClrTx/>
                        <a:buSzPts val="1000"/>
                        <a:buFont typeface="Arial" panose="020B0604020202020204" pitchFamily="34" charset="0"/>
                        <a:buChar char="•"/>
                        <a:tabLst/>
                        <a:defRPr/>
                      </a:pPr>
                      <a:r>
                        <a:rPr kumimoji="0" lang="en-GB" sz="600" b="0" i="0" u="none" strike="noStrike" kern="1200" cap="none" spc="0" normalizeH="0" baseline="0" noProof="0" dirty="0" smtClean="0">
                          <a:ln>
                            <a:noFill/>
                          </a:ln>
                          <a:solidFill>
                            <a:srgbClr val="FF0000"/>
                          </a:solidFill>
                          <a:effectLst/>
                          <a:uLnTx/>
                          <a:uFillTx/>
                          <a:latin typeface="Twinkl Cursive Unlooped" panose="02000000000000000000" pitchFamily="2" charset="0"/>
                          <a:ea typeface="MS ??"/>
                          <a:cs typeface="Times New Roman" panose="02020603050405020304" pitchFamily="18" charset="0"/>
                        </a:rPr>
                        <a:t>setting up simple practical enquiries, comparative and fair tests</a:t>
                      </a:r>
                    </a:p>
                    <a:p>
                      <a:pPr marL="171450" marR="0" lvl="0" indent="-171450" algn="l" defTabSz="914400" rtl="0" eaLnBrk="1" fontAlgn="auto" latinLnBrk="0" hangingPunct="1">
                        <a:lnSpc>
                          <a:spcPct val="100000"/>
                        </a:lnSpc>
                        <a:spcBef>
                          <a:spcPts val="0"/>
                        </a:spcBef>
                        <a:spcAft>
                          <a:spcPts val="0"/>
                        </a:spcAft>
                        <a:buClrTx/>
                        <a:buSzPts val="1000"/>
                        <a:buFont typeface="Arial" panose="020B0604020202020204" pitchFamily="34" charset="0"/>
                        <a:buChar char="•"/>
                        <a:tabLst/>
                        <a:defRPr/>
                      </a:pPr>
                      <a:r>
                        <a:rPr kumimoji="0" lang="en-GB" sz="600" b="0" i="0" u="none" strike="noStrike" kern="1200" cap="none" spc="0" normalizeH="0" baseline="0" noProof="0" dirty="0" smtClean="0">
                          <a:ln>
                            <a:noFill/>
                          </a:ln>
                          <a:solidFill>
                            <a:srgbClr val="FF0000"/>
                          </a:solidFill>
                          <a:effectLst/>
                          <a:uLnTx/>
                          <a:uFillTx/>
                          <a:latin typeface="Twinkl Cursive Unlooped" panose="02000000000000000000" pitchFamily="2" charset="0"/>
                          <a:ea typeface="MS ??"/>
                          <a:cs typeface="Times New Roman" panose="02020603050405020304" pitchFamily="18" charset="0"/>
                        </a:rPr>
                        <a:t>making systematic and careful observations and, where appropriate, taking accurate measurements using standard units, using a range of equipment, including thermometers and data loggers</a:t>
                      </a:r>
                    </a:p>
                    <a:p>
                      <a:pPr marL="171450" marR="0" lvl="0" indent="-171450" algn="l" defTabSz="914400" rtl="0" eaLnBrk="1" fontAlgn="auto" latinLnBrk="0" hangingPunct="1">
                        <a:lnSpc>
                          <a:spcPct val="100000"/>
                        </a:lnSpc>
                        <a:spcBef>
                          <a:spcPts val="0"/>
                        </a:spcBef>
                        <a:spcAft>
                          <a:spcPts val="0"/>
                        </a:spcAft>
                        <a:buClrTx/>
                        <a:buSzPts val="1000"/>
                        <a:buFont typeface="Arial" panose="020B0604020202020204" pitchFamily="34" charset="0"/>
                        <a:buChar char="•"/>
                        <a:tabLst/>
                        <a:defRPr/>
                      </a:pPr>
                      <a:r>
                        <a:rPr kumimoji="0" lang="en-GB" sz="600" b="0" i="0" u="none" strike="noStrike" kern="1200" cap="none" spc="0" normalizeH="0" baseline="0" noProof="0" dirty="0" smtClean="0">
                          <a:ln>
                            <a:noFill/>
                          </a:ln>
                          <a:solidFill>
                            <a:srgbClr val="FF0000"/>
                          </a:solidFill>
                          <a:effectLst/>
                          <a:uLnTx/>
                          <a:uFillTx/>
                          <a:latin typeface="Twinkl Cursive Unlooped" panose="02000000000000000000" pitchFamily="2" charset="0"/>
                          <a:ea typeface="MS ??"/>
                          <a:cs typeface="Times New Roman" panose="02020603050405020304" pitchFamily="18" charset="0"/>
                        </a:rPr>
                        <a:t>gathering, recording, classifying and presenting data in a variety of ways to help in answering questions</a:t>
                      </a:r>
                    </a:p>
                    <a:p>
                      <a:pPr marL="171450" marR="0" lvl="0" indent="-171450" algn="l" defTabSz="914400" rtl="0" eaLnBrk="1" fontAlgn="auto" latinLnBrk="0" hangingPunct="1">
                        <a:lnSpc>
                          <a:spcPct val="100000"/>
                        </a:lnSpc>
                        <a:spcBef>
                          <a:spcPts val="0"/>
                        </a:spcBef>
                        <a:spcAft>
                          <a:spcPts val="0"/>
                        </a:spcAft>
                        <a:buClrTx/>
                        <a:buSzPts val="1000"/>
                        <a:buFont typeface="Arial" panose="020B0604020202020204" pitchFamily="34" charset="0"/>
                        <a:buChar char="•"/>
                        <a:tabLst/>
                        <a:defRPr/>
                      </a:pPr>
                      <a:r>
                        <a:rPr kumimoji="0" lang="en-GB" sz="600" b="0" i="0" u="none" strike="noStrike" kern="1200" cap="none" spc="0" normalizeH="0" baseline="0" noProof="0" dirty="0" smtClean="0">
                          <a:ln>
                            <a:noFill/>
                          </a:ln>
                          <a:solidFill>
                            <a:srgbClr val="FF0000"/>
                          </a:solidFill>
                          <a:effectLst/>
                          <a:uLnTx/>
                          <a:uFillTx/>
                          <a:latin typeface="Twinkl Cursive Unlooped" panose="02000000000000000000" pitchFamily="2" charset="0"/>
                          <a:ea typeface="MS ??"/>
                          <a:cs typeface="Times New Roman" panose="02020603050405020304" pitchFamily="18" charset="0"/>
                        </a:rPr>
                        <a:t>recording findings using simple scientific language, drawings, labelled diagrams, keys, bar charts, and tables</a:t>
                      </a:r>
                    </a:p>
                    <a:p>
                      <a:pPr marL="171450" marR="0" lvl="0" indent="-171450" algn="l" defTabSz="914400" rtl="0" eaLnBrk="1" fontAlgn="auto" latinLnBrk="0" hangingPunct="1">
                        <a:lnSpc>
                          <a:spcPct val="100000"/>
                        </a:lnSpc>
                        <a:spcBef>
                          <a:spcPts val="0"/>
                        </a:spcBef>
                        <a:spcAft>
                          <a:spcPts val="0"/>
                        </a:spcAft>
                        <a:buClrTx/>
                        <a:buSzPts val="1000"/>
                        <a:buFont typeface="Arial" panose="020B0604020202020204" pitchFamily="34" charset="0"/>
                        <a:buChar char="•"/>
                        <a:tabLst/>
                        <a:defRPr/>
                      </a:pPr>
                      <a:r>
                        <a:rPr kumimoji="0" lang="en-GB" sz="600" b="0" i="0" u="none" strike="noStrike" kern="1200" cap="none" spc="0" normalizeH="0" baseline="0" noProof="0" dirty="0" smtClean="0">
                          <a:ln>
                            <a:noFill/>
                          </a:ln>
                          <a:solidFill>
                            <a:srgbClr val="FF0000"/>
                          </a:solidFill>
                          <a:effectLst/>
                          <a:uLnTx/>
                          <a:uFillTx/>
                          <a:latin typeface="Twinkl Cursive Unlooped" panose="02000000000000000000" pitchFamily="2" charset="0"/>
                          <a:ea typeface="MS ??"/>
                          <a:cs typeface="Times New Roman" panose="02020603050405020304" pitchFamily="18" charset="0"/>
                        </a:rPr>
                        <a:t>reporting on findings from enquiries, including oral and written explanations, displays or presentations of results and conclusions</a:t>
                      </a:r>
                    </a:p>
                    <a:p>
                      <a:pPr marL="171450" marR="0" lvl="0" indent="-171450" algn="l" defTabSz="914400" rtl="0" eaLnBrk="1" fontAlgn="auto" latinLnBrk="0" hangingPunct="1">
                        <a:lnSpc>
                          <a:spcPct val="100000"/>
                        </a:lnSpc>
                        <a:spcBef>
                          <a:spcPts val="0"/>
                        </a:spcBef>
                        <a:spcAft>
                          <a:spcPts val="0"/>
                        </a:spcAft>
                        <a:buClrTx/>
                        <a:buSzPts val="1000"/>
                        <a:buFont typeface="Arial" panose="020B0604020202020204" pitchFamily="34" charset="0"/>
                        <a:buChar char="•"/>
                        <a:tabLst/>
                        <a:defRPr/>
                      </a:pPr>
                      <a:r>
                        <a:rPr kumimoji="0" lang="en-GB" sz="600" b="0" i="0" u="none" strike="noStrike" kern="1200" cap="none" spc="0" normalizeH="0" baseline="0" noProof="0" dirty="0" smtClean="0">
                          <a:ln>
                            <a:noFill/>
                          </a:ln>
                          <a:solidFill>
                            <a:srgbClr val="FF0000"/>
                          </a:solidFill>
                          <a:effectLst/>
                          <a:uLnTx/>
                          <a:uFillTx/>
                          <a:latin typeface="Twinkl Cursive Unlooped" panose="02000000000000000000" pitchFamily="2" charset="0"/>
                          <a:ea typeface="MS ??"/>
                          <a:cs typeface="Times New Roman" panose="02020603050405020304" pitchFamily="18" charset="0"/>
                        </a:rPr>
                        <a:t>using results to draw simple conclusions, make predictions for new values, suggest improvements and raise further questions</a:t>
                      </a:r>
                    </a:p>
                    <a:p>
                      <a:pPr marL="171450" marR="0" lvl="0" indent="-171450" algn="l" defTabSz="914400" rtl="0" eaLnBrk="1" fontAlgn="auto" latinLnBrk="0" hangingPunct="1">
                        <a:lnSpc>
                          <a:spcPct val="100000"/>
                        </a:lnSpc>
                        <a:spcBef>
                          <a:spcPts val="0"/>
                        </a:spcBef>
                        <a:spcAft>
                          <a:spcPts val="0"/>
                        </a:spcAft>
                        <a:buClrTx/>
                        <a:buSzPts val="1000"/>
                        <a:buFont typeface="Arial" panose="020B0604020202020204" pitchFamily="34" charset="0"/>
                        <a:buChar char="•"/>
                        <a:tabLst/>
                        <a:defRPr/>
                      </a:pPr>
                      <a:r>
                        <a:rPr kumimoji="0" lang="en-GB" sz="600" b="0" i="0" u="none" strike="noStrike" kern="1200" cap="none" spc="0" normalizeH="0" baseline="0" noProof="0" dirty="0" smtClean="0">
                          <a:ln>
                            <a:noFill/>
                          </a:ln>
                          <a:solidFill>
                            <a:srgbClr val="FF0000"/>
                          </a:solidFill>
                          <a:effectLst/>
                          <a:uLnTx/>
                          <a:uFillTx/>
                          <a:latin typeface="Twinkl Cursive Unlooped" panose="02000000000000000000" pitchFamily="2" charset="0"/>
                          <a:ea typeface="MS ??"/>
                          <a:cs typeface="Times New Roman" panose="02020603050405020304" pitchFamily="18" charset="0"/>
                        </a:rPr>
                        <a:t>identifying differences, similarities or changes related to simple scientific ideas and processes </a:t>
                      </a:r>
                      <a:r>
                        <a:rPr kumimoji="0" lang="en-GB" sz="600" b="0" i="0" u="none" strike="noStrike" kern="1200" cap="none" spc="0" normalizeH="0" baseline="0" noProof="0" dirty="0" smtClean="0">
                          <a:ln>
                            <a:noFill/>
                          </a:ln>
                          <a:solidFill>
                            <a:srgbClr val="FF0000"/>
                          </a:solidFill>
                          <a:effectLst/>
                          <a:uLnTx/>
                          <a:uFillTx/>
                          <a:latin typeface="Twinkl Cursive Unlooped" panose="02000000000000000000" pitchFamily="2" charset="0"/>
                          <a:ea typeface="MS ??"/>
                          <a:cs typeface="+mn-cs"/>
                        </a:rPr>
                        <a:t>using straightforward scientific evidence to answer questions or to support their findings</a:t>
                      </a:r>
                      <a:endParaRPr kumimoji="0" lang="en-GB" sz="600" b="0" i="0" u="none" strike="noStrike" kern="1200" cap="none" spc="0" normalizeH="0" baseline="0" noProof="0" dirty="0" smtClean="0">
                        <a:ln>
                          <a:noFill/>
                        </a:ln>
                        <a:solidFill>
                          <a:srgbClr val="FF0000"/>
                        </a:solidFill>
                        <a:effectLst/>
                        <a:uLnTx/>
                        <a:uFillTx/>
                        <a:latin typeface="Twinkl Cursive Unlooped" panose="02000000000000000000" pitchFamily="2" charset="0"/>
                        <a:ea typeface="Calibri" panose="020F0502020204030204" pitchFamily="34" charset="0"/>
                        <a:cs typeface="Times New Roman" panose="02020603050405020304" pitchFamily="18" charset="0"/>
                      </a:endParaRPr>
                    </a:p>
                    <a:p>
                      <a:pPr marL="0" marR="26670" indent="0" algn="l">
                        <a:lnSpc>
                          <a:spcPct val="107000"/>
                        </a:lnSpc>
                        <a:spcAft>
                          <a:spcPts val="0"/>
                        </a:spcAft>
                      </a:pPr>
                      <a:endParaRPr lang="en-GB" sz="60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txBody>
                  <a:tcPr marL="54689" marR="35084" marT="42823" marB="206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ctr">
                        <a:lnSpc>
                          <a:spcPct val="107000"/>
                        </a:lnSpc>
                        <a:spcAft>
                          <a:spcPts val="0"/>
                        </a:spcAft>
                      </a:pPr>
                      <a:r>
                        <a:rPr lang="en-GB" sz="600" b="1" u="none" strike="noStrike" dirty="0" smtClean="0">
                          <a:solidFill>
                            <a:srgbClr val="0070C0"/>
                          </a:solidFill>
                          <a:effectLst/>
                          <a:uFillTx/>
                          <a:latin typeface="Twinkl Cursive Unlooped" panose="02000000000000000000" pitchFamily="2" charset="0"/>
                          <a:ea typeface="Arial" panose="020B0604020202020204" pitchFamily="34" charset="0"/>
                          <a:cs typeface="Times New Roman" panose="02020603050405020304" pitchFamily="18" charset="0"/>
                        </a:rPr>
                        <a:t>Light</a:t>
                      </a:r>
                      <a:endParaRPr lang="en-GB" sz="6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p>
                      <a:pPr marL="0" lvl="0" indent="0" fontAlgn="base">
                        <a:lnSpc>
                          <a:spcPct val="100000"/>
                        </a:lnSpc>
                        <a:spcAft>
                          <a:spcPts val="220"/>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recognise that they need light in order to see things and that dark is the absence of light </a:t>
                      </a:r>
                    </a:p>
                    <a:p>
                      <a:pPr marL="0" lvl="0" indent="0" fontAlgn="base">
                        <a:lnSpc>
                          <a:spcPct val="107000"/>
                        </a:lnSpc>
                        <a:spcAft>
                          <a:spcPts val="225"/>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notice that light is reflected from surfaces  </a:t>
                      </a:r>
                    </a:p>
                    <a:p>
                      <a:pPr marL="0" lvl="0" indent="0" fontAlgn="base">
                        <a:lnSpc>
                          <a:spcPct val="107000"/>
                        </a:lnSpc>
                        <a:spcAft>
                          <a:spcPts val="225"/>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recognise that light from the sun can be dangerous and that there are ways to protect their eyes  </a:t>
                      </a:r>
                    </a:p>
                    <a:p>
                      <a:pPr marL="0" lvl="0" indent="0" fontAlgn="base">
                        <a:lnSpc>
                          <a:spcPct val="100000"/>
                        </a:lnSpc>
                        <a:spcAft>
                          <a:spcPts val="220"/>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recognise that shadows are formed when the light from a light source is blocked by an opaque object  </a:t>
                      </a:r>
                    </a:p>
                    <a:p>
                      <a:pPr marL="0" lvl="0" indent="0" fontAlgn="base">
                        <a:lnSpc>
                          <a:spcPct val="107000"/>
                        </a:lnSpc>
                        <a:spcAft>
                          <a:spcPts val="10"/>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find patterns in the way that the size of shadows change.</a:t>
                      </a:r>
                    </a:p>
                    <a:p>
                      <a:pPr marL="0" lvl="0" indent="0" algn="ctr" fontAlgn="base">
                        <a:lnSpc>
                          <a:spcPct val="107000"/>
                        </a:lnSpc>
                        <a:spcAft>
                          <a:spcPts val="10"/>
                        </a:spcAft>
                        <a:buClr>
                          <a:srgbClr val="000000"/>
                        </a:buClr>
                        <a:buSzPts val="1000"/>
                        <a:buFont typeface="Arial" panose="020B0604020202020204" pitchFamily="34" charset="0"/>
                        <a:buNone/>
                      </a:pPr>
                      <a:r>
                        <a:rPr lang="en-GB" sz="600" b="1"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Working scientifically   </a:t>
                      </a:r>
                    </a:p>
                    <a:p>
                      <a:pPr marL="0" marR="26670" indent="0" algn="l">
                        <a:lnSpc>
                          <a:spcPct val="107000"/>
                        </a:lnSpc>
                        <a:spcAft>
                          <a:spcPts val="0"/>
                        </a:spcAft>
                      </a:pPr>
                      <a:r>
                        <a:rPr lang="en-GB" sz="600" b="0" dirty="0" err="1"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a:t>
                      </a: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asking relevant questions and using different types of scientific enquiries to answer them</a:t>
                      </a:r>
                    </a:p>
                    <a:p>
                      <a:pPr marL="0" marR="26670" indent="0" algn="l">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ii. setting up simple practical enquiries, comparative and fair tests</a:t>
                      </a:r>
                    </a:p>
                    <a:p>
                      <a:pPr marL="0" marR="26670" indent="0" algn="l">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iii. making systematic and careful observations and, where appropriate, taking accurate measurements using standard units, using a range of equipment, (not including thermometers and data loggers)</a:t>
                      </a:r>
                    </a:p>
                    <a:p>
                      <a:pPr marL="0" marR="26670" indent="0" algn="l">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iv. gathering, recording, classifying and presenting data in a variety of ways to help in answering questions</a:t>
                      </a:r>
                    </a:p>
                    <a:p>
                      <a:pPr marL="0" marR="26670" indent="0" algn="l">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v. recording findings using simple scientific language, drawings, labelled diagrams, keys, bar charts, and tables</a:t>
                      </a:r>
                    </a:p>
                    <a:p>
                      <a:pPr marL="0" marR="26670" indent="0" algn="l">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vi. reporting on findings from enquiries, including oral and written explanations, displays or presentations of results and conclusions</a:t>
                      </a:r>
                    </a:p>
                    <a:p>
                      <a:pPr marL="0" marR="26670" indent="0" algn="l">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vii. using results to draw simple conclusions, make predictions for new values, suggest improvements and raise further questions</a:t>
                      </a:r>
                    </a:p>
                    <a:p>
                      <a:pPr marL="0" marR="26670" indent="0" algn="l">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viii. identifying differences, similarities or changes related to simple scientific ideas and processes</a:t>
                      </a:r>
                    </a:p>
                    <a:p>
                      <a:pPr marL="0" marR="26670" indent="0" algn="l">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ix. using straightforward scientific evidence to answer questions or to support their findings</a:t>
                      </a:r>
                    </a:p>
                    <a:p>
                      <a:pPr marL="0" marR="26670" indent="0" algn="l">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26670"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26670"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26670"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26670"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26670"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26670"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26670"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26670"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54610" indent="0">
                        <a:lnSpc>
                          <a:spcPct val="107000"/>
                        </a:lnSpc>
                        <a:spcAft>
                          <a:spcPts val="5"/>
                        </a:spcAft>
                      </a:pPr>
                      <a:endParaRPr lang="en-GB" sz="6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txBody>
                  <a:tcPr marL="54689" marR="35084" marT="42823" marB="206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25400" indent="0" algn="ctr">
                        <a:lnSpc>
                          <a:spcPct val="107000"/>
                        </a:lnSpc>
                        <a:spcAft>
                          <a:spcPts val="0"/>
                        </a:spcAft>
                      </a:pP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Sound</a:t>
                      </a:r>
                      <a:endPar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lvl="0" indent="0" fontAlgn="base">
                        <a:lnSpc>
                          <a:spcPct val="100000"/>
                        </a:lnSpc>
                        <a:spcAft>
                          <a:spcPts val="220"/>
                        </a:spcAft>
                        <a:buClr>
                          <a:srgbClr val="000000"/>
                        </a:buClr>
                        <a:buSzPts val="1000"/>
                        <a:buFont typeface="Arial" panose="020B0604020202020204" pitchFamily="34" charset="0"/>
                        <a:buChar char="•"/>
                      </a:pPr>
                      <a:r>
                        <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identify how sounds are made, associating some of them with something vibrating </a:t>
                      </a:r>
                    </a:p>
                    <a:p>
                      <a:pPr marL="0" lvl="0" indent="0" fontAlgn="base">
                        <a:lnSpc>
                          <a:spcPct val="100000"/>
                        </a:lnSpc>
                        <a:spcAft>
                          <a:spcPts val="205"/>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recognise that vibrations from sounds travel through a medium to the ear </a:t>
                      </a:r>
                    </a:p>
                    <a:p>
                      <a:pPr marL="0" lvl="0" indent="0" fontAlgn="base">
                        <a:lnSpc>
                          <a:spcPct val="100000"/>
                        </a:lnSpc>
                        <a:spcAft>
                          <a:spcPts val="220"/>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find patterns between the pitch of a sound and features of the object that produced it </a:t>
                      </a:r>
                    </a:p>
                    <a:p>
                      <a:pPr marL="0" lvl="0" indent="0" fontAlgn="base">
                        <a:lnSpc>
                          <a:spcPct val="100000"/>
                        </a:lnSpc>
                        <a:spcAft>
                          <a:spcPts val="220"/>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find patterns between the volume of a sound and the strength of the vibrations that produced it </a:t>
                      </a:r>
                    </a:p>
                    <a:p>
                      <a:pPr marL="0" lvl="0" indent="0" fontAlgn="base">
                        <a:lnSpc>
                          <a:spcPct val="107000"/>
                        </a:lnSpc>
                        <a:spcAft>
                          <a:spcPts val="10"/>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recognise that sounds get fainter as the distance from the sound source increases.  </a:t>
                      </a:r>
                    </a:p>
                    <a:p>
                      <a:pPr marL="0" lvl="0" indent="0" algn="ctr" fontAlgn="base">
                        <a:lnSpc>
                          <a:spcPct val="107000"/>
                        </a:lnSpc>
                        <a:spcAft>
                          <a:spcPts val="10"/>
                        </a:spcAft>
                        <a:buClr>
                          <a:srgbClr val="000000"/>
                        </a:buClr>
                        <a:buSzPts val="1000"/>
                        <a:buFont typeface="Arial" panose="020B0604020202020204" pitchFamily="34" charset="0"/>
                        <a:buNone/>
                      </a:pPr>
                      <a:r>
                        <a:rPr lang="en-GB" sz="600" b="1"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Working scientifically   </a:t>
                      </a:r>
                    </a:p>
                    <a:p>
                      <a:pPr marL="0" marR="26670" indent="0" algn="l">
                        <a:lnSpc>
                          <a:spcPct val="107000"/>
                        </a:lnSpc>
                        <a:spcAft>
                          <a:spcPts val="0"/>
                        </a:spcAft>
                      </a:pPr>
                      <a:r>
                        <a:rPr lang="en-GB" sz="600" b="0" dirty="0" err="1"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a:t>
                      </a: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asking relevant questions and using different types of scientific enquiries to answer them</a:t>
                      </a:r>
                    </a:p>
                    <a:p>
                      <a:pPr marL="0" marR="26670" indent="0" algn="l">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ii. setting up simple practical enquiries, comparative and fair tests</a:t>
                      </a:r>
                    </a:p>
                    <a:p>
                      <a:pPr marL="0" marR="26670" indent="0" algn="l">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iii. making systematic and careful observations and, where appropriate, taking accurate measurements using standard units, using a range of equipment, (not including thermometers and data loggers)</a:t>
                      </a:r>
                    </a:p>
                    <a:p>
                      <a:pPr marL="0" marR="26670" indent="0" algn="l">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iv. gathering, recording, classifying and presenting data in a variety of ways to help in answering questions</a:t>
                      </a:r>
                    </a:p>
                    <a:p>
                      <a:pPr marL="0" marR="26670" indent="0" algn="l">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v. recording findings using simple scientific language, drawings, labelled diagrams, keys, bar charts, and tables</a:t>
                      </a:r>
                    </a:p>
                    <a:p>
                      <a:pPr marL="0" marR="26670" indent="0" algn="l">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vi. reporting on findings from enquiries, including oral and written explanations, displays or presentations of results and conclusions</a:t>
                      </a:r>
                    </a:p>
                    <a:p>
                      <a:pPr marL="0" marR="26670" indent="0" algn="l">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vii. using results to draw simple conclusions, make predictions for new values, suggest improvements and raise further questions</a:t>
                      </a:r>
                    </a:p>
                    <a:p>
                      <a:pPr marL="0" marR="26670" indent="0" algn="l">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viii. identifying differences, similarities or changes related to simple scientific ideas and processes</a:t>
                      </a:r>
                    </a:p>
                    <a:p>
                      <a:pPr marL="0" marR="26670" indent="0" algn="l">
                        <a:lnSpc>
                          <a:spcPct val="107000"/>
                        </a:lnSpc>
                        <a:spcAft>
                          <a:spcPts val="0"/>
                        </a:spcAft>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ix. using straightforward scientific evidence to answer questions or to support their findings</a:t>
                      </a:r>
                    </a:p>
                    <a:p>
                      <a:pPr marL="0" marR="27940" indent="0" algn="ctr">
                        <a:lnSpc>
                          <a:spcPct val="107000"/>
                        </a:lnSpc>
                        <a:spcAft>
                          <a:spcPts val="0"/>
                        </a:spcAft>
                      </a:pPr>
                      <a:endParaRPr lang="en-GB" sz="600" b="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4689" marR="35084" marT="42823" marB="206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ctr">
                        <a:lnSpc>
                          <a:spcPct val="107000"/>
                        </a:lnSpc>
                        <a:spcAft>
                          <a:spcPts val="0"/>
                        </a:spcAft>
                      </a:pP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Animals including humans (Yr4) </a:t>
                      </a:r>
                      <a:endPar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indent="0" algn="ctr">
                        <a:lnSpc>
                          <a:spcPct val="107000"/>
                        </a:lnSpc>
                        <a:spcAft>
                          <a:spcPts val="20"/>
                        </a:spcAft>
                      </a:pP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a:t>
                      </a:r>
                      <a:endPar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lvl="0" indent="0" fontAlgn="base">
                        <a:lnSpc>
                          <a:spcPct val="100000"/>
                        </a:lnSpc>
                        <a:spcAft>
                          <a:spcPts val="220"/>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describe the simple functions of the basic parts of the digestive system in humans </a:t>
                      </a:r>
                    </a:p>
                    <a:p>
                      <a:pPr marL="0" lvl="0" indent="0" fontAlgn="base">
                        <a:lnSpc>
                          <a:spcPct val="100000"/>
                        </a:lnSpc>
                        <a:spcAft>
                          <a:spcPts val="220"/>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identify the different types of teeth in humans and their simple functions </a:t>
                      </a:r>
                    </a:p>
                    <a:p>
                      <a:pPr marL="0" lvl="0" indent="0" fontAlgn="base">
                        <a:lnSpc>
                          <a:spcPct val="107000"/>
                        </a:lnSpc>
                        <a:spcAft>
                          <a:spcPts val="10"/>
                        </a:spcAft>
                        <a:buClr>
                          <a:srgbClr val="000000"/>
                        </a:buClr>
                        <a:buSzPts val="1000"/>
                        <a:buFont typeface="Arial" panose="020B0604020202020204" pitchFamily="34" charset="0"/>
                        <a:buChar char="•"/>
                      </a:pPr>
                      <a:r>
                        <a:rPr lang="en-GB" sz="600" b="0" u="none" strike="noStrike" dirty="0" smtClean="0">
                          <a:solidFill>
                            <a:schemeClr val="tx1"/>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construct and interpret a variety of food chains, identifying producers, predators and pre</a:t>
                      </a:r>
                      <a:r>
                        <a:rPr lang="en-GB" sz="600" b="0" u="none" strike="noStrike" baseline="0" dirty="0" smtClean="0">
                          <a:solidFill>
                            <a:schemeClr val="tx1"/>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y</a:t>
                      </a:r>
                    </a:p>
                    <a:p>
                      <a:pPr marL="0" lvl="0" indent="0" algn="ctr" fontAlgn="base">
                        <a:lnSpc>
                          <a:spcPct val="107000"/>
                        </a:lnSpc>
                        <a:spcAft>
                          <a:spcPts val="10"/>
                        </a:spcAft>
                        <a:buClr>
                          <a:srgbClr val="000000"/>
                        </a:buClr>
                        <a:buSzPts val="1000"/>
                        <a:buFont typeface="Arial" panose="020B0604020202020204" pitchFamily="34" charset="0"/>
                        <a:buNone/>
                      </a:pPr>
                      <a:r>
                        <a:rPr lang="en-GB" sz="600" b="1"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Working scientifically</a:t>
                      </a:r>
                    </a:p>
                    <a:p>
                      <a:pPr marL="0" lvl="0" indent="0" fontAlgn="base">
                        <a:lnSpc>
                          <a:spcPct val="107000"/>
                        </a:lnSpc>
                        <a:spcAft>
                          <a:spcPts val="10"/>
                        </a:spcAft>
                        <a:buClr>
                          <a:srgbClr val="000000"/>
                        </a:buClr>
                        <a:buSzPts val="1000"/>
                        <a:buFont typeface="Arial" panose="020B0604020202020204" pitchFamily="34" charset="0"/>
                        <a:buNone/>
                      </a:pPr>
                      <a:r>
                        <a:rPr lang="en-GB" sz="600" b="0" dirty="0" err="1"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a:t>
                      </a: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)asking relevant questions and using different types of scientific enquiries to answer them</a:t>
                      </a:r>
                    </a:p>
                    <a:p>
                      <a:pPr marL="0" lvl="0" indent="0" fontAlgn="base">
                        <a:lnSpc>
                          <a:spcPct val="107000"/>
                        </a:lnSpc>
                        <a:spcAft>
                          <a:spcPts val="10"/>
                        </a:spcAft>
                        <a:buClr>
                          <a:srgbClr val="000000"/>
                        </a:buClr>
                        <a:buSzPts val="1000"/>
                        <a:buFont typeface="Arial" panose="020B0604020202020204" pitchFamily="34" charset="0"/>
                        <a:buNone/>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ii)setting up simple practical enquiries, comparative and fair tests</a:t>
                      </a:r>
                    </a:p>
                    <a:p>
                      <a:pPr marL="0" lvl="0" indent="0" fontAlgn="base">
                        <a:lnSpc>
                          <a:spcPct val="107000"/>
                        </a:lnSpc>
                        <a:spcAft>
                          <a:spcPts val="10"/>
                        </a:spcAft>
                        <a:buClr>
                          <a:srgbClr val="000000"/>
                        </a:buClr>
                        <a:buSzPts val="1000"/>
                        <a:buFont typeface="Arial" panose="020B0604020202020204" pitchFamily="34" charset="0"/>
                        <a:buNone/>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iii)making systematic and careful observations gathering, recording, classifying and presenting data in a variety of ways to help in answering questions</a:t>
                      </a:r>
                    </a:p>
                    <a:p>
                      <a:pPr marL="0" lvl="0" indent="0" fontAlgn="base">
                        <a:lnSpc>
                          <a:spcPct val="107000"/>
                        </a:lnSpc>
                        <a:spcAft>
                          <a:spcPts val="10"/>
                        </a:spcAft>
                        <a:buClr>
                          <a:srgbClr val="000000"/>
                        </a:buClr>
                        <a:buSzPts val="1000"/>
                        <a:buFont typeface="Arial" panose="020B0604020202020204" pitchFamily="34" charset="0"/>
                        <a:buNone/>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iv)recording findings using simple scientific language, drawings, labelled diagrams, keys, bar charts, and tables</a:t>
                      </a:r>
                    </a:p>
                    <a:p>
                      <a:pPr marL="0" lvl="0" indent="0" fontAlgn="base">
                        <a:lnSpc>
                          <a:spcPct val="107000"/>
                        </a:lnSpc>
                        <a:spcAft>
                          <a:spcPts val="10"/>
                        </a:spcAft>
                        <a:buClr>
                          <a:srgbClr val="000000"/>
                        </a:buClr>
                        <a:buSzPts val="1000"/>
                        <a:buFont typeface="Arial" panose="020B0604020202020204" pitchFamily="34" charset="0"/>
                        <a:buNone/>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v)reporting on findings from enquiries, including oral and written explanations, displays or presentations of results and conclusions</a:t>
                      </a:r>
                    </a:p>
                    <a:p>
                      <a:pPr marL="0" lvl="0" indent="0" fontAlgn="base">
                        <a:lnSpc>
                          <a:spcPct val="107000"/>
                        </a:lnSpc>
                        <a:spcAft>
                          <a:spcPts val="10"/>
                        </a:spcAft>
                        <a:buClr>
                          <a:srgbClr val="000000"/>
                        </a:buClr>
                        <a:buSzPts val="1000"/>
                        <a:buFont typeface="Arial" panose="020B0604020202020204" pitchFamily="34" charset="0"/>
                        <a:buNone/>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vi)identifying differences, similarities or changes related to simple scientific ideas and processes</a:t>
                      </a:r>
                    </a:p>
                    <a:p>
                      <a:pPr marL="0" lvl="0" indent="0" fontAlgn="base">
                        <a:lnSpc>
                          <a:spcPct val="107000"/>
                        </a:lnSpc>
                        <a:spcAft>
                          <a:spcPts val="10"/>
                        </a:spcAft>
                        <a:buClr>
                          <a:srgbClr val="000000"/>
                        </a:buClr>
                        <a:buSzPts val="1000"/>
                        <a:buFont typeface="Arial" panose="020B0604020202020204" pitchFamily="34" charset="0"/>
                        <a:buNone/>
                      </a:pPr>
                      <a:endParaRPr lang="en-GB" sz="600" b="0" dirty="0">
                        <a:solidFill>
                          <a:schemeClr val="tx1"/>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4689" marR="35084" marT="42823" marB="206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23495" indent="0" algn="ctr">
                        <a:lnSpc>
                          <a:spcPct val="107000"/>
                        </a:lnSpc>
                        <a:spcAft>
                          <a:spcPts val="0"/>
                        </a:spcAft>
                      </a:pP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Plants </a:t>
                      </a:r>
                      <a:endPar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indent="0" algn="ctr">
                        <a:lnSpc>
                          <a:spcPct val="107000"/>
                        </a:lnSpc>
                        <a:spcAft>
                          <a:spcPts val="20"/>
                        </a:spcAft>
                      </a:pP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a:t>
                      </a:r>
                      <a:endPar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lvl="0" indent="0" fontAlgn="base">
                        <a:lnSpc>
                          <a:spcPct val="107000"/>
                        </a:lnSpc>
                        <a:spcAft>
                          <a:spcPts val="10"/>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identify and describe the functions of different parts of flowering plants:</a:t>
                      </a:r>
                      <a:r>
                        <a:rPr lang="en-GB" sz="600" b="0" u="none" strike="noStrike" baseline="0"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a:t>
                      </a:r>
                      <a:r>
                        <a:rPr lang="en-GB" sz="6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roots, stem/trunk, leaves and flowers </a:t>
                      </a:r>
                    </a:p>
                    <a:p>
                      <a:pPr marL="0" lvl="0" indent="0" fontAlgn="base">
                        <a:lnSpc>
                          <a:spcPct val="107000"/>
                        </a:lnSpc>
                        <a:spcAft>
                          <a:spcPts val="220"/>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explore the requirements of plants for life and growth (air, light, water, nutrients from soil, and room to grow) and how they vary from plant to plant </a:t>
                      </a:r>
                    </a:p>
                    <a:p>
                      <a:pPr marL="0" lvl="0" indent="0" fontAlgn="base">
                        <a:lnSpc>
                          <a:spcPct val="107000"/>
                        </a:lnSpc>
                        <a:spcAft>
                          <a:spcPts val="225"/>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investigate the way in which water is transported within plants </a:t>
                      </a:r>
                    </a:p>
                    <a:p>
                      <a:pPr marL="0" lvl="0" indent="0" algn="ctr" fontAlgn="base">
                        <a:lnSpc>
                          <a:spcPct val="107000"/>
                        </a:lnSpc>
                        <a:spcAft>
                          <a:spcPts val="225"/>
                        </a:spcAft>
                        <a:buClr>
                          <a:srgbClr val="000000"/>
                        </a:buClr>
                        <a:buSzPts val="1000"/>
                        <a:buFont typeface="Arial" panose="020B0604020202020204" pitchFamily="34" charset="0"/>
                        <a:buNone/>
                      </a:pPr>
                      <a:r>
                        <a:rPr lang="en-GB" sz="600" b="1"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Working scientifically</a:t>
                      </a:r>
                    </a:p>
                    <a:p>
                      <a:pPr marL="0" lvl="0" indent="0" fontAlgn="base">
                        <a:lnSpc>
                          <a:spcPct val="107000"/>
                        </a:lnSpc>
                        <a:spcAft>
                          <a:spcPts val="225"/>
                        </a:spcAft>
                        <a:buClr>
                          <a:srgbClr val="000000"/>
                        </a:buClr>
                        <a:buSzPts val="1000"/>
                        <a:buFont typeface="Arial" panose="020B0604020202020204" pitchFamily="34" charset="0"/>
                        <a:buChar char="•"/>
                      </a:pPr>
                      <a:r>
                        <a:rPr lang="en-GB" sz="600" b="0" u="none" strike="noStrike" dirty="0" err="1"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a:t>
                      </a:r>
                      <a:r>
                        <a:rPr lang="en-GB" sz="600" b="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)asking relevant questions and using different types of scientific enquiries to answer them</a:t>
                      </a:r>
                    </a:p>
                    <a:p>
                      <a:pPr marL="0" lvl="0" indent="0" fontAlgn="base">
                        <a:lnSpc>
                          <a:spcPct val="107000"/>
                        </a:lnSpc>
                        <a:spcAft>
                          <a:spcPts val="225"/>
                        </a:spcAft>
                        <a:buClr>
                          <a:srgbClr val="000000"/>
                        </a:buClr>
                        <a:buSzPts val="1000"/>
                        <a:buFont typeface="Arial" panose="020B0604020202020204" pitchFamily="34" charset="0"/>
                        <a:buChar char="•"/>
                      </a:pPr>
                      <a:r>
                        <a:rPr lang="en-GB" sz="600" b="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ii)setting up simple practical enquiries, comparative and fair tests</a:t>
                      </a:r>
                    </a:p>
                    <a:p>
                      <a:pPr marL="0" lvl="0" indent="0" fontAlgn="base">
                        <a:lnSpc>
                          <a:spcPct val="107000"/>
                        </a:lnSpc>
                        <a:spcAft>
                          <a:spcPts val="225"/>
                        </a:spcAft>
                        <a:buClr>
                          <a:srgbClr val="000000"/>
                        </a:buClr>
                        <a:buSzPts val="1000"/>
                        <a:buFont typeface="Arial" panose="020B0604020202020204" pitchFamily="34" charset="0"/>
                        <a:buChar char="•"/>
                      </a:pPr>
                      <a:r>
                        <a:rPr lang="en-GB" sz="600" b="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iii)making systematic and careful observations and, where appropriate, taking accurate measurements using standard units, using a range of equipment, including thermometers and data loggers</a:t>
                      </a:r>
                    </a:p>
                    <a:p>
                      <a:pPr marL="0" lvl="0" indent="0" fontAlgn="base">
                        <a:lnSpc>
                          <a:spcPct val="107000"/>
                        </a:lnSpc>
                        <a:spcAft>
                          <a:spcPts val="225"/>
                        </a:spcAft>
                        <a:buClr>
                          <a:srgbClr val="000000"/>
                        </a:buClr>
                        <a:buSzPts val="1000"/>
                        <a:buFont typeface="Arial" panose="020B0604020202020204" pitchFamily="34" charset="0"/>
                        <a:buChar char="•"/>
                      </a:pPr>
                      <a:r>
                        <a:rPr lang="en-GB" sz="600" b="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iv)gathering, recording, classifying and presenting data in a variety of ways to help in answering questions</a:t>
                      </a:r>
                    </a:p>
                    <a:p>
                      <a:pPr marL="0" lvl="0" indent="0" fontAlgn="base">
                        <a:lnSpc>
                          <a:spcPct val="107000"/>
                        </a:lnSpc>
                        <a:spcAft>
                          <a:spcPts val="225"/>
                        </a:spcAft>
                        <a:buClr>
                          <a:srgbClr val="000000"/>
                        </a:buClr>
                        <a:buSzPts val="1000"/>
                        <a:buFont typeface="Arial" panose="020B0604020202020204" pitchFamily="34" charset="0"/>
                        <a:buChar char="•"/>
                      </a:pPr>
                      <a:r>
                        <a:rPr lang="en-GB" sz="600" b="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v)recording findings using simple scientific language, drawings, labelled diagrams, keys, bar charts, and tables</a:t>
                      </a:r>
                    </a:p>
                    <a:p>
                      <a:pPr marL="0" lvl="0" indent="0" fontAlgn="base">
                        <a:lnSpc>
                          <a:spcPct val="107000"/>
                        </a:lnSpc>
                        <a:spcAft>
                          <a:spcPts val="225"/>
                        </a:spcAft>
                        <a:buClr>
                          <a:srgbClr val="000000"/>
                        </a:buClr>
                        <a:buSzPts val="1000"/>
                        <a:buFont typeface="Arial" panose="020B0604020202020204" pitchFamily="34" charset="0"/>
                        <a:buChar char="•"/>
                      </a:pPr>
                      <a:r>
                        <a:rPr lang="en-GB" sz="600" b="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vi)reporting on findings from enquiries, including oral and written explanations, displays or presentations of results and conclusions</a:t>
                      </a:r>
                    </a:p>
                    <a:p>
                      <a:pPr marL="0" lvl="0" indent="0" fontAlgn="base">
                        <a:lnSpc>
                          <a:spcPct val="107000"/>
                        </a:lnSpc>
                        <a:spcAft>
                          <a:spcPts val="225"/>
                        </a:spcAft>
                        <a:buClr>
                          <a:srgbClr val="000000"/>
                        </a:buClr>
                        <a:buSzPts val="1000"/>
                        <a:buFont typeface="Arial" panose="020B0604020202020204" pitchFamily="34" charset="0"/>
                        <a:buChar char="•"/>
                      </a:pPr>
                      <a:r>
                        <a:rPr lang="en-GB" sz="600" b="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vii)using results to draw simple conclusions, make predictions for new values, suggest improvements and raise further questions</a:t>
                      </a:r>
                    </a:p>
                    <a:p>
                      <a:pPr marL="0" lvl="0" indent="0" fontAlgn="base">
                        <a:lnSpc>
                          <a:spcPct val="107000"/>
                        </a:lnSpc>
                        <a:spcAft>
                          <a:spcPts val="225"/>
                        </a:spcAft>
                        <a:buClr>
                          <a:srgbClr val="000000"/>
                        </a:buClr>
                        <a:buSzPts val="1000"/>
                        <a:buFont typeface="Arial" panose="020B0604020202020204" pitchFamily="34" charset="0"/>
                        <a:buChar char="•"/>
                      </a:pPr>
                      <a:r>
                        <a:rPr lang="en-GB" sz="600" b="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viii)identifying differences, similarities or changes related to simple scientific ideas and processes</a:t>
                      </a:r>
                    </a:p>
                    <a:p>
                      <a:pPr marL="0" lvl="0" indent="0" fontAlgn="base">
                        <a:lnSpc>
                          <a:spcPct val="107000"/>
                        </a:lnSpc>
                        <a:spcAft>
                          <a:spcPts val="225"/>
                        </a:spcAft>
                        <a:buClr>
                          <a:srgbClr val="000000"/>
                        </a:buClr>
                        <a:buSzPts val="1000"/>
                        <a:buFont typeface="Arial" panose="020B0604020202020204" pitchFamily="34" charset="0"/>
                        <a:buChar char="•"/>
                      </a:pPr>
                      <a:r>
                        <a:rPr lang="en-GB" sz="600" b="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ix)using straightforward scientific evidence to answer questions or to support their findings</a:t>
                      </a:r>
                    </a:p>
                    <a:p>
                      <a:pPr marL="0" lvl="0" indent="0" fontAlgn="base">
                        <a:lnSpc>
                          <a:spcPct val="107000"/>
                        </a:lnSpc>
                        <a:spcAft>
                          <a:spcPts val="225"/>
                        </a:spcAft>
                        <a:buClr>
                          <a:srgbClr val="000000"/>
                        </a:buClr>
                        <a:buSzPts val="1000"/>
                        <a:buFont typeface="Arial" panose="020B0604020202020204" pitchFamily="34" charset="0"/>
                        <a:buChar char="•"/>
                      </a:pPr>
                      <a:endPar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p>
                      <a:pPr marL="0" marR="25400" indent="0" algn="ctr">
                        <a:lnSpc>
                          <a:spcPct val="107000"/>
                        </a:lnSpc>
                        <a:spcAft>
                          <a:spcPts val="0"/>
                        </a:spcAft>
                      </a:pPr>
                      <a:endParaRPr lang="en-GB" sz="600" b="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txBody>
                  <a:tcPr marL="54689" marR="35084" marT="42823" marB="206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26670" indent="0" algn="ctr">
                        <a:lnSpc>
                          <a:spcPct val="107000"/>
                        </a:lnSpc>
                        <a:spcAft>
                          <a:spcPts val="0"/>
                        </a:spcAft>
                      </a:pPr>
                      <a:r>
                        <a:rPr lang="en-GB" sz="6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Living things and their habitats</a:t>
                      </a:r>
                    </a:p>
                    <a:p>
                      <a:pPr marL="0" marR="26670" indent="0" algn="ctr">
                        <a:lnSpc>
                          <a:spcPct val="107000"/>
                        </a:lnSpc>
                        <a:spcAft>
                          <a:spcPts val="0"/>
                        </a:spcAft>
                      </a:pPr>
                      <a:endParaRPr lang="en-GB" sz="600" b="1" u="none" strike="noStrike" dirty="0" smtClean="0">
                        <a:solidFill>
                          <a:srgbClr val="0070C0"/>
                        </a:solidFill>
                        <a:effectLst/>
                        <a:uFill>
                          <a:solidFill>
                            <a:srgbClr val="000000"/>
                          </a:solidFill>
                        </a:uFill>
                        <a:latin typeface="Twinkl Cursive Unlooped" panose="02000000000000000000" pitchFamily="2" charset="0"/>
                        <a:ea typeface="Arial" panose="020B0604020202020204" pitchFamily="34" charset="0"/>
                        <a:cs typeface="Times New Roman" panose="02020603050405020304" pitchFamily="18" charset="0"/>
                      </a:endParaRPr>
                    </a:p>
                    <a:p>
                      <a:pPr marL="171450" marR="27305" indent="-171450">
                        <a:lnSpc>
                          <a:spcPct val="106000"/>
                        </a:lnSpc>
                        <a:spcAft>
                          <a:spcPts val="0"/>
                        </a:spcAft>
                        <a:buFont typeface="Arial" panose="020B0604020202020204" pitchFamily="34" charset="0"/>
                        <a:buChar char="•"/>
                      </a:pPr>
                      <a:r>
                        <a:rPr lang="en-GB" sz="600" kern="1200" dirty="0" smtClean="0">
                          <a:solidFill>
                            <a:srgbClr val="000000"/>
                          </a:solidFill>
                          <a:effectLst/>
                          <a:latin typeface="Twinkl Cursive Unlooped" panose="02000000000000000000" pitchFamily="2" charset="0"/>
                          <a:ea typeface="Arial" panose="020B0604020202020204" pitchFamily="34" charset="0"/>
                          <a:cs typeface="Arial" panose="020B0604020202020204" pitchFamily="34" charset="0"/>
                        </a:rPr>
                        <a:t>explore the part that flowers play in the life cycle of flowering plants</a:t>
                      </a:r>
                      <a:endParaRPr lang="en-GB" sz="600" dirty="0" smtClean="0">
                        <a:effectLst/>
                        <a:latin typeface="Times New Roman" panose="02020603050405020304" pitchFamily="18" charset="0"/>
                        <a:ea typeface="Times New Roman" panose="02020603050405020304" pitchFamily="18" charset="0"/>
                      </a:endParaRPr>
                    </a:p>
                    <a:p>
                      <a:pPr marR="27305" algn="ctr">
                        <a:lnSpc>
                          <a:spcPct val="106000"/>
                        </a:lnSpc>
                        <a:spcAft>
                          <a:spcPts val="0"/>
                        </a:spcAft>
                      </a:pPr>
                      <a:r>
                        <a:rPr lang="en-GB" sz="600" b="1" kern="1200" dirty="0" smtClean="0">
                          <a:solidFill>
                            <a:srgbClr val="FF0000"/>
                          </a:solidFill>
                          <a:effectLst/>
                          <a:latin typeface="Twinkl Cursive Unlooped" panose="02000000000000000000" pitchFamily="2" charset="0"/>
                          <a:ea typeface="Arial" panose="020B0604020202020204" pitchFamily="34" charset="0"/>
                          <a:cs typeface="Arial" panose="020B0604020202020204" pitchFamily="34" charset="0"/>
                        </a:rPr>
                        <a:t>Working scientifically</a:t>
                      </a:r>
                      <a:endParaRPr lang="en-GB" sz="600" dirty="0" smtClean="0">
                        <a:effectLst/>
                        <a:latin typeface="Times New Roman" panose="02020603050405020304" pitchFamily="18" charset="0"/>
                        <a:ea typeface="Times New Roman" panose="02020603050405020304" pitchFamily="18" charset="0"/>
                      </a:endParaRPr>
                    </a:p>
                    <a:p>
                      <a:pPr marR="27305">
                        <a:lnSpc>
                          <a:spcPct val="106000"/>
                        </a:lnSpc>
                        <a:spcAft>
                          <a:spcPts val="0"/>
                        </a:spcAft>
                      </a:pPr>
                      <a:r>
                        <a:rPr lang="en-GB" sz="600" kern="1200" dirty="0" err="1" smtClean="0">
                          <a:solidFill>
                            <a:srgbClr val="FF0000"/>
                          </a:solidFill>
                          <a:effectLst/>
                          <a:latin typeface="Twinkl Cursive Unlooped" panose="02000000000000000000" pitchFamily="2" charset="0"/>
                          <a:ea typeface="Arial" panose="020B0604020202020204" pitchFamily="34" charset="0"/>
                          <a:cs typeface="Arial" panose="020B0604020202020204" pitchFamily="34" charset="0"/>
                        </a:rPr>
                        <a:t>i</a:t>
                      </a:r>
                      <a:r>
                        <a:rPr lang="en-GB" sz="600" kern="1200" dirty="0" smtClean="0">
                          <a:solidFill>
                            <a:srgbClr val="FF0000"/>
                          </a:solidFill>
                          <a:effectLst/>
                          <a:latin typeface="Twinkl Cursive Unlooped" panose="02000000000000000000" pitchFamily="2" charset="0"/>
                          <a:ea typeface="Arial" panose="020B0604020202020204" pitchFamily="34" charset="0"/>
                          <a:cs typeface="Arial" panose="020B0604020202020204" pitchFamily="34" charset="0"/>
                        </a:rPr>
                        <a:t>)asking relevant questions and using different types of scientific enquiries to answer them</a:t>
                      </a:r>
                      <a:endParaRPr lang="en-GB" sz="600" dirty="0" smtClean="0">
                        <a:effectLst/>
                        <a:latin typeface="Times New Roman" panose="02020603050405020304" pitchFamily="18" charset="0"/>
                        <a:ea typeface="Times New Roman" panose="02020603050405020304" pitchFamily="18" charset="0"/>
                      </a:endParaRPr>
                    </a:p>
                    <a:p>
                      <a:pPr marR="27305">
                        <a:lnSpc>
                          <a:spcPct val="106000"/>
                        </a:lnSpc>
                        <a:spcAft>
                          <a:spcPts val="0"/>
                        </a:spcAft>
                      </a:pPr>
                      <a:r>
                        <a:rPr lang="en-GB" sz="600" kern="1200" dirty="0" smtClean="0">
                          <a:solidFill>
                            <a:srgbClr val="FF0000"/>
                          </a:solidFill>
                          <a:effectLst/>
                          <a:latin typeface="Twinkl Cursive Unlooped" panose="02000000000000000000" pitchFamily="2" charset="0"/>
                          <a:ea typeface="Arial" panose="020B0604020202020204" pitchFamily="34" charset="0"/>
                          <a:cs typeface="Arial" panose="020B0604020202020204" pitchFamily="34" charset="0"/>
                        </a:rPr>
                        <a:t>ii)setting up simple practical enquiries, comparative and fair tests</a:t>
                      </a:r>
                      <a:endParaRPr lang="en-GB" sz="600" dirty="0" smtClean="0">
                        <a:effectLst/>
                        <a:latin typeface="Times New Roman" panose="02020603050405020304" pitchFamily="18" charset="0"/>
                        <a:ea typeface="Times New Roman" panose="02020603050405020304" pitchFamily="18" charset="0"/>
                      </a:endParaRPr>
                    </a:p>
                    <a:p>
                      <a:pPr marR="27305">
                        <a:lnSpc>
                          <a:spcPct val="106000"/>
                        </a:lnSpc>
                        <a:spcAft>
                          <a:spcPts val="0"/>
                        </a:spcAft>
                      </a:pPr>
                      <a:r>
                        <a:rPr lang="en-GB" sz="600" kern="1200" dirty="0" smtClean="0">
                          <a:solidFill>
                            <a:srgbClr val="FF0000"/>
                          </a:solidFill>
                          <a:effectLst/>
                          <a:latin typeface="Twinkl Cursive Unlooped" panose="02000000000000000000" pitchFamily="2" charset="0"/>
                          <a:ea typeface="Arial" panose="020B0604020202020204" pitchFamily="34" charset="0"/>
                          <a:cs typeface="Arial" panose="020B0604020202020204" pitchFamily="34" charset="0"/>
                        </a:rPr>
                        <a:t>iii)making systematic and careful observations (not taking accurate measurements using standard units, using a range of equipment, including thermometers and data loggers)</a:t>
                      </a:r>
                      <a:endParaRPr lang="en-GB" sz="600" dirty="0" smtClean="0">
                        <a:effectLst/>
                        <a:latin typeface="Times New Roman" panose="02020603050405020304" pitchFamily="18" charset="0"/>
                        <a:ea typeface="Times New Roman" panose="02020603050405020304" pitchFamily="18" charset="0"/>
                      </a:endParaRPr>
                    </a:p>
                    <a:p>
                      <a:pPr marR="27305">
                        <a:lnSpc>
                          <a:spcPct val="106000"/>
                        </a:lnSpc>
                        <a:spcAft>
                          <a:spcPts val="0"/>
                        </a:spcAft>
                      </a:pPr>
                      <a:r>
                        <a:rPr lang="en-GB" sz="600" kern="1200" dirty="0" smtClean="0">
                          <a:solidFill>
                            <a:srgbClr val="FF0000"/>
                          </a:solidFill>
                          <a:effectLst/>
                          <a:latin typeface="Twinkl Cursive Unlooped" panose="02000000000000000000" pitchFamily="2" charset="0"/>
                          <a:ea typeface="Arial" panose="020B0604020202020204" pitchFamily="34" charset="0"/>
                          <a:cs typeface="Arial" panose="020B0604020202020204" pitchFamily="34" charset="0"/>
                        </a:rPr>
                        <a:t>iv)(not gathering, recording, classifying and presenting data in a variety of ways to help in answering questions)</a:t>
                      </a:r>
                      <a:endParaRPr lang="en-GB" sz="600" dirty="0" smtClean="0">
                        <a:effectLst/>
                        <a:latin typeface="Times New Roman" panose="02020603050405020304" pitchFamily="18" charset="0"/>
                        <a:ea typeface="Times New Roman" panose="02020603050405020304" pitchFamily="18" charset="0"/>
                      </a:endParaRPr>
                    </a:p>
                    <a:p>
                      <a:pPr marR="27305">
                        <a:lnSpc>
                          <a:spcPct val="106000"/>
                        </a:lnSpc>
                        <a:spcAft>
                          <a:spcPts val="0"/>
                        </a:spcAft>
                      </a:pPr>
                      <a:r>
                        <a:rPr lang="en-GB" sz="600" kern="1200" dirty="0" smtClean="0">
                          <a:solidFill>
                            <a:srgbClr val="FF0000"/>
                          </a:solidFill>
                          <a:effectLst/>
                          <a:latin typeface="Twinkl Cursive Unlooped" panose="02000000000000000000" pitchFamily="2" charset="0"/>
                          <a:ea typeface="Arial" panose="020B0604020202020204" pitchFamily="34" charset="0"/>
                          <a:cs typeface="Arial" panose="020B0604020202020204" pitchFamily="34" charset="0"/>
                        </a:rPr>
                        <a:t>v)recording findings using simple scientific language, drawings, labelled diagrams, (not keys, bar charts, and tables)</a:t>
                      </a:r>
                      <a:endParaRPr lang="en-GB" sz="600" dirty="0" smtClean="0">
                        <a:effectLst/>
                        <a:latin typeface="Times New Roman" panose="02020603050405020304" pitchFamily="18" charset="0"/>
                        <a:ea typeface="Times New Roman" panose="02020603050405020304" pitchFamily="18" charset="0"/>
                      </a:endParaRPr>
                    </a:p>
                    <a:p>
                      <a:pPr marR="27305">
                        <a:lnSpc>
                          <a:spcPct val="106000"/>
                        </a:lnSpc>
                        <a:spcAft>
                          <a:spcPts val="0"/>
                        </a:spcAft>
                      </a:pPr>
                      <a:r>
                        <a:rPr lang="en-GB" sz="600" kern="1200" dirty="0" smtClean="0">
                          <a:solidFill>
                            <a:srgbClr val="FF0000"/>
                          </a:solidFill>
                          <a:effectLst/>
                          <a:latin typeface="Twinkl Cursive Unlooped" panose="02000000000000000000" pitchFamily="2" charset="0"/>
                          <a:ea typeface="Arial" panose="020B0604020202020204" pitchFamily="34" charset="0"/>
                          <a:cs typeface="Arial" panose="020B0604020202020204" pitchFamily="34" charset="0"/>
                        </a:rPr>
                        <a:t>vi)reporting on findings from enquiries, including oral and written explanations, displays or presentations of results and conclusions</a:t>
                      </a:r>
                      <a:endParaRPr lang="en-GB" sz="600" dirty="0" smtClean="0">
                        <a:effectLst/>
                        <a:latin typeface="Times New Roman" panose="02020603050405020304" pitchFamily="18" charset="0"/>
                        <a:ea typeface="Times New Roman" panose="02020603050405020304" pitchFamily="18" charset="0"/>
                      </a:endParaRPr>
                    </a:p>
                    <a:p>
                      <a:pPr marR="27305">
                        <a:lnSpc>
                          <a:spcPct val="106000"/>
                        </a:lnSpc>
                        <a:spcAft>
                          <a:spcPts val="0"/>
                        </a:spcAft>
                      </a:pPr>
                      <a:r>
                        <a:rPr lang="en-GB" sz="600" kern="1200" dirty="0" smtClean="0">
                          <a:solidFill>
                            <a:srgbClr val="FF0000"/>
                          </a:solidFill>
                          <a:effectLst/>
                          <a:latin typeface="Twinkl Cursive Unlooped" panose="02000000000000000000" pitchFamily="2" charset="0"/>
                          <a:ea typeface="Arial" panose="020B0604020202020204" pitchFamily="34" charset="0"/>
                          <a:cs typeface="Arial" panose="020B0604020202020204" pitchFamily="34" charset="0"/>
                        </a:rPr>
                        <a:t>vii)using results to draw simple conclusions, make predictions for new values, suggest improvements and raise further questions</a:t>
                      </a:r>
                      <a:endParaRPr lang="en-GB" sz="600" dirty="0" smtClean="0">
                        <a:effectLst/>
                        <a:latin typeface="Times New Roman" panose="02020603050405020304" pitchFamily="18" charset="0"/>
                        <a:ea typeface="Times New Roman" panose="02020603050405020304" pitchFamily="18" charset="0"/>
                      </a:endParaRPr>
                    </a:p>
                    <a:p>
                      <a:pPr marR="27305">
                        <a:lnSpc>
                          <a:spcPct val="106000"/>
                        </a:lnSpc>
                        <a:spcAft>
                          <a:spcPts val="0"/>
                        </a:spcAft>
                      </a:pPr>
                      <a:r>
                        <a:rPr lang="en-GB" sz="600" kern="1200" dirty="0" smtClean="0">
                          <a:solidFill>
                            <a:srgbClr val="FF0000"/>
                          </a:solidFill>
                          <a:effectLst/>
                          <a:latin typeface="Twinkl Cursive Unlooped" panose="02000000000000000000" pitchFamily="2" charset="0"/>
                          <a:ea typeface="Arial" panose="020B0604020202020204" pitchFamily="34" charset="0"/>
                          <a:cs typeface="Arial" panose="020B0604020202020204" pitchFamily="34" charset="0"/>
                        </a:rPr>
                        <a:t>viii)identifying differences, similarities or changes related to simple scientific ideas and processes</a:t>
                      </a:r>
                      <a:endParaRPr lang="en-GB" sz="600" dirty="0" smtClean="0">
                        <a:effectLst/>
                        <a:latin typeface="Times New Roman" panose="02020603050405020304" pitchFamily="18" charset="0"/>
                        <a:ea typeface="Times New Roman" panose="02020603050405020304" pitchFamily="18" charset="0"/>
                      </a:endParaRPr>
                    </a:p>
                    <a:p>
                      <a:pPr marR="27305">
                        <a:lnSpc>
                          <a:spcPct val="106000"/>
                        </a:lnSpc>
                        <a:spcAft>
                          <a:spcPts val="0"/>
                        </a:spcAft>
                      </a:pPr>
                      <a:r>
                        <a:rPr lang="en-GB" sz="600" kern="1200" dirty="0" smtClean="0">
                          <a:solidFill>
                            <a:srgbClr val="FF0000"/>
                          </a:solidFill>
                          <a:effectLst/>
                          <a:latin typeface="Twinkl Cursive Unlooped" panose="02000000000000000000" pitchFamily="2" charset="0"/>
                          <a:ea typeface="Arial" panose="020B0604020202020204" pitchFamily="34" charset="0"/>
                          <a:cs typeface="Arial" panose="020B0604020202020204" pitchFamily="34" charset="0"/>
                        </a:rPr>
                        <a:t>ix)using straightforward scientific evidence to answer questions or to support their findings</a:t>
                      </a:r>
                      <a:endParaRPr lang="en-GB" sz="600" dirty="0" smtClean="0">
                        <a:effectLst/>
                        <a:latin typeface="Times New Roman" panose="02020603050405020304" pitchFamily="18" charset="0"/>
                        <a:ea typeface="Times New Roman" panose="02020603050405020304" pitchFamily="18" charset="0"/>
                      </a:endParaRPr>
                    </a:p>
                    <a:p>
                      <a:pPr marR="24765" algn="ctr">
                        <a:lnSpc>
                          <a:spcPct val="107000"/>
                        </a:lnSpc>
                        <a:spcAft>
                          <a:spcPts val="0"/>
                        </a:spcAft>
                      </a:pPr>
                      <a:endParaRPr lang="en-GB" sz="6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6350" algn="ctr">
                        <a:lnSpc>
                          <a:spcPct val="107000"/>
                        </a:lnSpc>
                        <a:spcAft>
                          <a:spcPts val="0"/>
                        </a:spcAft>
                      </a:pPr>
                      <a:r>
                        <a:rPr lang="en-GB" sz="6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t>
                      </a:r>
                      <a:endParaRPr lang="en-GB" sz="6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4689" marR="35084" marT="42823" marB="206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4383456"/>
                  </a:ext>
                </a:extLst>
              </a:tr>
            </a:tbl>
          </a:graphicData>
        </a:graphic>
      </p:graphicFrame>
      <p:pic>
        <p:nvPicPr>
          <p:cNvPr id="8" name="Picture 7"/>
          <p:cNvPicPr>
            <a:picLocks noChangeAspect="1"/>
          </p:cNvPicPr>
          <p:nvPr/>
        </p:nvPicPr>
        <p:blipFill>
          <a:blip r:embed="rId2"/>
          <a:stretch>
            <a:fillRect/>
          </a:stretch>
        </p:blipFill>
        <p:spPr>
          <a:xfrm>
            <a:off x="10326107" y="209729"/>
            <a:ext cx="490744" cy="510741"/>
          </a:xfrm>
          <a:prstGeom prst="rect">
            <a:avLst/>
          </a:prstGeom>
        </p:spPr>
      </p:pic>
    </p:spTree>
    <p:extLst>
      <p:ext uri="{BB962C8B-B14F-4D97-AF65-F5344CB8AC3E}">
        <p14:creationId xmlns:p14="http://schemas.microsoft.com/office/powerpoint/2010/main" val="38092053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7475" y="752215"/>
            <a:ext cx="5640325" cy="711002"/>
          </a:xfrm>
        </p:spPr>
        <p:txBody>
          <a:bodyPr>
            <a:normAutofit/>
          </a:bodyPr>
          <a:lstStyle/>
          <a:p>
            <a:r>
              <a:rPr lang="en-GB" sz="2113" b="1" u="sng" dirty="0">
                <a:latin typeface="Twinkl Cursive Unlooped" panose="02000000000000000000" pitchFamily="2" charset="0"/>
              </a:rPr>
              <a:t>Science Overview (UKS2 A)</a:t>
            </a:r>
          </a:p>
        </p:txBody>
      </p:sp>
      <p:graphicFrame>
        <p:nvGraphicFramePr>
          <p:cNvPr id="12" name="Table 11"/>
          <p:cNvGraphicFramePr>
            <a:graphicFrameLocks noGrp="1"/>
          </p:cNvGraphicFramePr>
          <p:nvPr>
            <p:extLst/>
          </p:nvPr>
        </p:nvGraphicFramePr>
        <p:xfrm>
          <a:off x="1334071" y="1330795"/>
          <a:ext cx="9344815" cy="5518845"/>
        </p:xfrm>
        <a:graphic>
          <a:graphicData uri="http://schemas.openxmlformats.org/drawingml/2006/table">
            <a:tbl>
              <a:tblPr firstRow="1" bandRow="1">
                <a:tableStyleId>{5C22544A-7EE6-4342-B048-85BDC9FD1C3A}</a:tableStyleId>
              </a:tblPr>
              <a:tblGrid>
                <a:gridCol w="711067">
                  <a:extLst>
                    <a:ext uri="{9D8B030D-6E8A-4147-A177-3AD203B41FA5}">
                      <a16:colId xmlns:a16="http://schemas.microsoft.com/office/drawing/2014/main" val="1498146284"/>
                    </a:ext>
                  </a:extLst>
                </a:gridCol>
                <a:gridCol w="1967315">
                  <a:extLst>
                    <a:ext uri="{9D8B030D-6E8A-4147-A177-3AD203B41FA5}">
                      <a16:colId xmlns:a16="http://schemas.microsoft.com/office/drawing/2014/main" val="455180641"/>
                    </a:ext>
                  </a:extLst>
                </a:gridCol>
                <a:gridCol w="1454020">
                  <a:extLst>
                    <a:ext uri="{9D8B030D-6E8A-4147-A177-3AD203B41FA5}">
                      <a16:colId xmlns:a16="http://schemas.microsoft.com/office/drawing/2014/main" val="1184207852"/>
                    </a:ext>
                  </a:extLst>
                </a:gridCol>
                <a:gridCol w="1236351">
                  <a:extLst>
                    <a:ext uri="{9D8B030D-6E8A-4147-A177-3AD203B41FA5}">
                      <a16:colId xmlns:a16="http://schemas.microsoft.com/office/drawing/2014/main" val="900032119"/>
                    </a:ext>
                  </a:extLst>
                </a:gridCol>
                <a:gridCol w="1532380">
                  <a:extLst>
                    <a:ext uri="{9D8B030D-6E8A-4147-A177-3AD203B41FA5}">
                      <a16:colId xmlns:a16="http://schemas.microsoft.com/office/drawing/2014/main" val="2447619682"/>
                    </a:ext>
                  </a:extLst>
                </a:gridCol>
                <a:gridCol w="1288592">
                  <a:extLst>
                    <a:ext uri="{9D8B030D-6E8A-4147-A177-3AD203B41FA5}">
                      <a16:colId xmlns:a16="http://schemas.microsoft.com/office/drawing/2014/main" val="2930751043"/>
                    </a:ext>
                  </a:extLst>
                </a:gridCol>
                <a:gridCol w="1155090">
                  <a:extLst>
                    <a:ext uri="{9D8B030D-6E8A-4147-A177-3AD203B41FA5}">
                      <a16:colId xmlns:a16="http://schemas.microsoft.com/office/drawing/2014/main" val="1393506755"/>
                    </a:ext>
                  </a:extLst>
                </a:gridCol>
              </a:tblGrid>
              <a:tr h="186767">
                <a:tc>
                  <a:txBody>
                    <a:bodyPr/>
                    <a:lstStyle/>
                    <a:p>
                      <a:pPr algn="ctr">
                        <a:lnSpc>
                          <a:spcPct val="100000"/>
                        </a:lnSpc>
                        <a:spcAft>
                          <a:spcPts val="0"/>
                        </a:spcAft>
                      </a:pPr>
                      <a:r>
                        <a:rPr lang="en-GB" sz="6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1</a:t>
                      </a:r>
                      <a:endParaRPr lang="en-GB" sz="13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2</a:t>
                      </a:r>
                      <a:endParaRPr lang="en-GB" sz="13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1</a:t>
                      </a:r>
                      <a:endParaRPr lang="en-GB" sz="13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3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a:t>
                      </a: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2</a:t>
                      </a:r>
                      <a:endParaRPr lang="en-GB" sz="13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1</a:t>
                      </a:r>
                      <a:endParaRPr lang="en-GB" sz="13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2</a:t>
                      </a:r>
                      <a:endParaRPr lang="en-GB" sz="13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9735651"/>
                  </a:ext>
                </a:extLst>
              </a:tr>
              <a:tr h="5013868">
                <a:tc>
                  <a:txBody>
                    <a:bodyPr/>
                    <a:lstStyle/>
                    <a:p>
                      <a:pPr marL="0" indent="0" algn="ctr">
                        <a:lnSpc>
                          <a:spcPct val="100000"/>
                        </a:lnSpc>
                        <a:spcAft>
                          <a:spcPts val="0"/>
                        </a:spcAft>
                      </a:pPr>
                      <a:r>
                        <a:rPr lang="en-GB" sz="1300" b="1"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 </a:t>
                      </a:r>
                      <a:r>
                        <a:rPr lang="en-GB" sz="13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5/6</a:t>
                      </a:r>
                      <a:endParaRPr lang="en-GB" sz="13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marL="0" indent="0" algn="ctr">
                        <a:lnSpc>
                          <a:spcPct val="107000"/>
                        </a:lnSpc>
                        <a:spcAft>
                          <a:spcPts val="0"/>
                        </a:spcAft>
                      </a:pP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Living things and their habitats (Y6) </a:t>
                      </a:r>
                      <a:endPar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indent="0" algn="l">
                        <a:lnSpc>
                          <a:spcPct val="107000"/>
                        </a:lnSpc>
                        <a:spcAft>
                          <a:spcPts val="20"/>
                        </a:spcAft>
                      </a:pPr>
                      <a:endParaRPr lang="en-GB" sz="600" dirty="0" smtClean="0">
                        <a:solidFill>
                          <a:schemeClr val="tx1"/>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lvl="0" indent="0" fontAlgn="base">
                        <a:lnSpc>
                          <a:spcPct val="100000"/>
                        </a:lnSpc>
                        <a:spcAft>
                          <a:spcPts val="215"/>
                        </a:spcAft>
                        <a:buClr>
                          <a:srgbClr val="000000"/>
                        </a:buClr>
                        <a:buSzPts val="1000"/>
                        <a:buFont typeface="Arial" panose="020B0604020202020204" pitchFamily="34" charset="0"/>
                        <a:buChar char="•"/>
                      </a:pPr>
                      <a:r>
                        <a:rPr lang="en-GB" sz="600" b="0" u="none" strike="noStrike" dirty="0" smtClean="0">
                          <a:solidFill>
                            <a:schemeClr val="tx1"/>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describe how living things are classified into broad groups according to common observable characteristics and based on similarities and differences, including microorganisms, plants and animals </a:t>
                      </a:r>
                    </a:p>
                    <a:p>
                      <a:pPr marL="0" lvl="0" indent="0" fontAlgn="base">
                        <a:lnSpc>
                          <a:spcPct val="107000"/>
                        </a:lnSpc>
                        <a:spcAft>
                          <a:spcPts val="10"/>
                        </a:spcAft>
                        <a:buClr>
                          <a:srgbClr val="000000"/>
                        </a:buClr>
                        <a:buSzPts val="1000"/>
                        <a:buFont typeface="Arial" panose="020B0604020202020204" pitchFamily="34" charset="0"/>
                        <a:buChar char="•"/>
                      </a:pPr>
                      <a:r>
                        <a:rPr lang="en-GB" sz="600" b="0" u="none" strike="noStrike" dirty="0" smtClean="0">
                          <a:solidFill>
                            <a:schemeClr val="tx1"/>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give reasons for classifying plants and animals based on specific characteristics.  </a:t>
                      </a:r>
                    </a:p>
                    <a:p>
                      <a:pPr marL="0" lvl="0" indent="0" algn="ctr" fontAlgn="base">
                        <a:lnSpc>
                          <a:spcPct val="107000"/>
                        </a:lnSpc>
                        <a:spcAft>
                          <a:spcPts val="10"/>
                        </a:spcAft>
                        <a:buClr>
                          <a:srgbClr val="000000"/>
                        </a:buClr>
                        <a:buSzPts val="1000"/>
                        <a:buFont typeface="Arial" panose="020B0604020202020204" pitchFamily="34" charset="0"/>
                        <a:buNone/>
                      </a:pPr>
                      <a:endParaRPr lang="en-GB" sz="600" b="1"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p>
                      <a:pPr marL="0" lvl="0" indent="0" algn="ctr" fontAlgn="base">
                        <a:lnSpc>
                          <a:spcPct val="107000"/>
                        </a:lnSpc>
                        <a:spcAft>
                          <a:spcPts val="10"/>
                        </a:spcAft>
                        <a:buClr>
                          <a:srgbClr val="000000"/>
                        </a:buClr>
                        <a:buSzPts val="1000"/>
                        <a:buFont typeface="Arial" panose="020B0604020202020204" pitchFamily="34" charset="0"/>
                        <a:buNone/>
                      </a:pPr>
                      <a:r>
                        <a:rPr lang="en-GB" sz="600" b="1"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Working scientifically</a:t>
                      </a:r>
                    </a:p>
                    <a:p>
                      <a:pPr marL="0" lvl="0" indent="0" fontAlgn="base">
                        <a:lnSpc>
                          <a:spcPct val="107000"/>
                        </a:lnSpc>
                        <a:spcAft>
                          <a:spcPts val="10"/>
                        </a:spcAft>
                        <a:buClr>
                          <a:srgbClr val="000000"/>
                        </a:buClr>
                        <a:buSzPts val="1000"/>
                        <a:buFont typeface="Arial" panose="020B0604020202020204" pitchFamily="34" charset="0"/>
                        <a:buChar char="•"/>
                      </a:pPr>
                      <a:r>
                        <a:rPr lang="en-GB" sz="600" b="0" u="none" strike="noStrike" dirty="0" err="1"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a:t>
                      </a:r>
                      <a:r>
                        <a:rPr lang="en-GB" sz="600" b="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planning different types of scientific enquiries to answer questions, including recognising and controlling variables where necessary</a:t>
                      </a:r>
                    </a:p>
                    <a:p>
                      <a:pPr marL="0" lvl="0" indent="0" fontAlgn="base">
                        <a:lnSpc>
                          <a:spcPct val="107000"/>
                        </a:lnSpc>
                        <a:spcAft>
                          <a:spcPts val="10"/>
                        </a:spcAft>
                        <a:buClr>
                          <a:srgbClr val="000000"/>
                        </a:buClr>
                        <a:buSzPts val="1000"/>
                        <a:buFont typeface="Arial" panose="020B0604020202020204" pitchFamily="34" charset="0"/>
                        <a:buChar char="•"/>
                      </a:pPr>
                      <a:r>
                        <a:rPr lang="en-GB" sz="600" b="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ii. taking measurements, using a range of scientific equipment, with increasing accuracy and precision, taking repeat readings when appropriate</a:t>
                      </a:r>
                    </a:p>
                    <a:p>
                      <a:pPr marL="0" lvl="0" indent="0" fontAlgn="base">
                        <a:lnSpc>
                          <a:spcPct val="107000"/>
                        </a:lnSpc>
                        <a:spcAft>
                          <a:spcPts val="10"/>
                        </a:spcAft>
                        <a:buClr>
                          <a:srgbClr val="000000"/>
                        </a:buClr>
                        <a:buSzPts val="1000"/>
                        <a:buFont typeface="Arial" panose="020B0604020202020204" pitchFamily="34" charset="0"/>
                        <a:buChar char="•"/>
                      </a:pPr>
                      <a:r>
                        <a:rPr lang="en-GB" sz="600" b="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iii. recording data and results of increasing complexity using scientific diagrams and labels, classification keys, tables, scatter graphs, bar and line graphs</a:t>
                      </a:r>
                    </a:p>
                    <a:p>
                      <a:pPr marL="0" lvl="0" indent="0" fontAlgn="base">
                        <a:lnSpc>
                          <a:spcPct val="107000"/>
                        </a:lnSpc>
                        <a:spcAft>
                          <a:spcPts val="10"/>
                        </a:spcAft>
                        <a:buClr>
                          <a:srgbClr val="000000"/>
                        </a:buClr>
                        <a:buSzPts val="1000"/>
                        <a:buFont typeface="Arial" panose="020B0604020202020204" pitchFamily="34" charset="0"/>
                        <a:buChar char="•"/>
                      </a:pPr>
                      <a:r>
                        <a:rPr lang="en-GB" sz="600" b="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iv. using test results to make predictions to set up further comparative and fair tests</a:t>
                      </a:r>
                    </a:p>
                    <a:p>
                      <a:pPr marL="0" lvl="0" indent="0" fontAlgn="base">
                        <a:lnSpc>
                          <a:spcPct val="107000"/>
                        </a:lnSpc>
                        <a:spcAft>
                          <a:spcPts val="10"/>
                        </a:spcAft>
                        <a:buClr>
                          <a:srgbClr val="000000"/>
                        </a:buClr>
                        <a:buSzPts val="1000"/>
                        <a:buFont typeface="Arial" panose="020B0604020202020204" pitchFamily="34" charset="0"/>
                        <a:buChar char="•"/>
                      </a:pPr>
                      <a:r>
                        <a:rPr lang="en-GB" sz="600" b="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v. reporting and presenting findings from enquiries, including conclusions, causal relationships and explanations of and degree of trust in results, in oral and written forms such as displays and other presentations</a:t>
                      </a:r>
                    </a:p>
                    <a:p>
                      <a:pPr marL="0" lvl="0" indent="0" fontAlgn="base">
                        <a:lnSpc>
                          <a:spcPct val="107000"/>
                        </a:lnSpc>
                        <a:spcAft>
                          <a:spcPts val="10"/>
                        </a:spcAft>
                        <a:buClr>
                          <a:srgbClr val="000000"/>
                        </a:buClr>
                        <a:buSzPts val="1000"/>
                        <a:buFont typeface="Arial" panose="020B0604020202020204" pitchFamily="34" charset="0"/>
                        <a:buChar char="•"/>
                      </a:pPr>
                      <a:r>
                        <a:rPr lang="en-GB" sz="600" b="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vi. identifying scientific evidence that has been used to support or refute ideas or arguments</a:t>
                      </a: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33655" indent="0" algn="ctr">
                        <a:lnSpc>
                          <a:spcPct val="107000"/>
                        </a:lnSpc>
                        <a:spcAft>
                          <a:spcPts val="0"/>
                        </a:spcAft>
                      </a:pPr>
                      <a:endPar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1270" indent="0" algn="l">
                        <a:lnSpc>
                          <a:spcPct val="107000"/>
                        </a:lnSpc>
                        <a:spcAft>
                          <a:spcPts val="20"/>
                        </a:spcAft>
                      </a:pPr>
                      <a:endParaRPr lang="en-GB" sz="600" b="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1270" indent="0" algn="l">
                        <a:lnSpc>
                          <a:spcPct val="107000"/>
                        </a:lnSpc>
                        <a:spcAft>
                          <a:spcPts val="20"/>
                        </a:spcAft>
                      </a:pPr>
                      <a:endParaRPr lang="en-GB" sz="600" b="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1270" indent="0" algn="l">
                        <a:lnSpc>
                          <a:spcPct val="107000"/>
                        </a:lnSpc>
                        <a:spcAft>
                          <a:spcPts val="20"/>
                        </a:spcAft>
                      </a:pPr>
                      <a:endParaRPr lang="en-GB" sz="600" b="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44435" marR="22218" marT="34794" marB="2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23495" indent="0" algn="ctr">
                        <a:lnSpc>
                          <a:spcPct val="107000"/>
                        </a:lnSpc>
                        <a:spcAft>
                          <a:spcPts val="0"/>
                        </a:spcAft>
                      </a:pP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Light </a:t>
                      </a:r>
                    </a:p>
                    <a:p>
                      <a:pPr marL="0" marR="23495" indent="0" algn="ctr">
                        <a:lnSpc>
                          <a:spcPct val="107000"/>
                        </a:lnSpc>
                        <a:spcAft>
                          <a:spcPts val="0"/>
                        </a:spcAft>
                      </a:pPr>
                      <a:endPar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lvl="0" indent="0" fontAlgn="base">
                        <a:lnSpc>
                          <a:spcPct val="107000"/>
                        </a:lnSpc>
                        <a:spcAft>
                          <a:spcPts val="220"/>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recognise that light appears to travel in straight lines </a:t>
                      </a:r>
                    </a:p>
                    <a:p>
                      <a:pPr marL="0" lvl="0" indent="0" fontAlgn="base">
                        <a:lnSpc>
                          <a:spcPct val="100000"/>
                        </a:lnSpc>
                        <a:spcAft>
                          <a:spcPts val="205"/>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use the idea that light travels in straight lines to explain that objects are seen because they give out or reflect light into the eye </a:t>
                      </a:r>
                    </a:p>
                    <a:p>
                      <a:pPr marL="0" lvl="0" indent="0" fontAlgn="base">
                        <a:lnSpc>
                          <a:spcPct val="100000"/>
                        </a:lnSpc>
                        <a:spcAft>
                          <a:spcPts val="205"/>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explain that we see things because light travels from light sources to our eyes or from light sources to objects and then to our eyes </a:t>
                      </a:r>
                    </a:p>
                    <a:p>
                      <a:pPr marL="0" lvl="0" indent="0" fontAlgn="base">
                        <a:lnSpc>
                          <a:spcPct val="100000"/>
                        </a:lnSpc>
                        <a:spcAft>
                          <a:spcPts val="0"/>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use the idea that light travels in straight lines to explain why shadows have the same shape as the objects that cast them. </a:t>
                      </a:r>
                    </a:p>
                    <a:p>
                      <a:pPr marL="0" indent="0">
                        <a:lnSpc>
                          <a:spcPct val="107000"/>
                        </a:lnSpc>
                        <a:spcAft>
                          <a:spcPts val="0"/>
                        </a:spcAft>
                      </a:pPr>
                      <a:r>
                        <a:rPr lang="en-GB" sz="6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p>
                    <a:p>
                      <a:pPr marL="0" indent="0" algn="ctr">
                        <a:lnSpc>
                          <a:spcPct val="107000"/>
                        </a:lnSpc>
                        <a:spcAft>
                          <a:spcPts val="0"/>
                        </a:spcAft>
                      </a:pPr>
                      <a:r>
                        <a:rPr lang="en-GB" sz="600" b="1"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Working scientifically</a:t>
                      </a:r>
                    </a:p>
                    <a:p>
                      <a:pPr marL="171450" indent="-171450">
                        <a:lnSpc>
                          <a:spcPct val="107000"/>
                        </a:lnSpc>
                        <a:spcAft>
                          <a:spcPts val="0"/>
                        </a:spcAft>
                        <a:buFont typeface="Arial" panose="020B0604020202020204" pitchFamily="34" charset="0"/>
                        <a:buChar char="•"/>
                      </a:pPr>
                      <a:r>
                        <a:rPr lang="en-GB" sz="6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planning different types of scientific enquiries to answer questions, including recognising and controlling variables where necessary</a:t>
                      </a:r>
                    </a:p>
                    <a:p>
                      <a:pPr marL="171450" indent="-171450">
                        <a:lnSpc>
                          <a:spcPct val="107000"/>
                        </a:lnSpc>
                        <a:spcAft>
                          <a:spcPts val="0"/>
                        </a:spcAft>
                        <a:buFont typeface="Arial" panose="020B0604020202020204" pitchFamily="34" charset="0"/>
                        <a:buChar char="•"/>
                      </a:pPr>
                      <a:r>
                        <a:rPr lang="en-GB" sz="6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taking measurements, using a range of scientific equipment, with increasing accuracy and precision, taking repeat readings when appropriate</a:t>
                      </a:r>
                    </a:p>
                    <a:p>
                      <a:pPr marL="171450" indent="-171450">
                        <a:lnSpc>
                          <a:spcPct val="107000"/>
                        </a:lnSpc>
                        <a:spcAft>
                          <a:spcPts val="0"/>
                        </a:spcAft>
                        <a:buFont typeface="Arial" panose="020B0604020202020204" pitchFamily="34" charset="0"/>
                        <a:buChar char="•"/>
                      </a:pPr>
                      <a:r>
                        <a:rPr lang="en-GB" sz="6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recording results using scientific diagrams and labels, tables, scatter graphs, bar and line graphs</a:t>
                      </a:r>
                    </a:p>
                    <a:p>
                      <a:pPr marL="171450" indent="-171450">
                        <a:lnSpc>
                          <a:spcPct val="107000"/>
                        </a:lnSpc>
                        <a:spcAft>
                          <a:spcPts val="0"/>
                        </a:spcAft>
                        <a:buFont typeface="Arial" panose="020B0604020202020204" pitchFamily="34" charset="0"/>
                        <a:buChar char="•"/>
                      </a:pPr>
                      <a:r>
                        <a:rPr lang="en-GB" sz="6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using test results to make predictions to set up further comparative and fair tests</a:t>
                      </a:r>
                    </a:p>
                    <a:p>
                      <a:pPr marL="171450" indent="-171450">
                        <a:lnSpc>
                          <a:spcPct val="107000"/>
                        </a:lnSpc>
                        <a:spcAft>
                          <a:spcPts val="0"/>
                        </a:spcAft>
                        <a:buFont typeface="Arial" panose="020B0604020202020204" pitchFamily="34" charset="0"/>
                        <a:buChar char="•"/>
                      </a:pPr>
                      <a:r>
                        <a:rPr lang="en-GB" sz="6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reporting and presenting findings from enquiries, including conclusions, causal relationships and explanations of and degree of trust in results, in oral and written forms such as displays and other presentations</a:t>
                      </a:r>
                    </a:p>
                    <a:p>
                      <a:pPr marL="171450" indent="-171450">
                        <a:lnSpc>
                          <a:spcPct val="107000"/>
                        </a:lnSpc>
                        <a:spcAft>
                          <a:spcPts val="0"/>
                        </a:spcAft>
                        <a:buFont typeface="Arial" panose="020B0604020202020204" pitchFamily="34" charset="0"/>
                        <a:buChar char="•"/>
                      </a:pPr>
                      <a:r>
                        <a:rPr lang="en-GB" sz="6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identifying scientific evidence that has been used to support or refute ideas or arguments</a:t>
                      </a:r>
                    </a:p>
                    <a:p>
                      <a:pPr marL="0" indent="0">
                        <a:lnSpc>
                          <a:spcPct val="107000"/>
                        </a:lnSpc>
                        <a:spcAft>
                          <a:spcPts val="0"/>
                        </a:spcAft>
                      </a:pPr>
                      <a:endPar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44435" marR="22218" marT="34794" marB="2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33020" indent="0" algn="ctr">
                        <a:lnSpc>
                          <a:spcPct val="107000"/>
                        </a:lnSpc>
                        <a:spcAft>
                          <a:spcPts val="0"/>
                        </a:spcAft>
                      </a:pP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Earth </a:t>
                      </a:r>
                      <a:r>
                        <a:rPr lang="en-GB" sz="6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and </a:t>
                      </a: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Space </a:t>
                      </a:r>
                    </a:p>
                    <a:p>
                      <a:pPr marL="0" marR="33020" indent="0" algn="ctr">
                        <a:lnSpc>
                          <a:spcPct val="107000"/>
                        </a:lnSpc>
                        <a:spcAft>
                          <a:spcPts val="0"/>
                        </a:spcAft>
                      </a:pPr>
                      <a:endParaRPr lang="en-GB" sz="6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lvl="0" indent="0" algn="l" fontAlgn="base">
                        <a:lnSpc>
                          <a:spcPct val="100000"/>
                        </a:lnSpc>
                        <a:spcAft>
                          <a:spcPts val="220"/>
                        </a:spcAft>
                        <a:buClr>
                          <a:srgbClr val="000000"/>
                        </a:buClr>
                        <a:buSzPts val="1000"/>
                        <a:buFont typeface="Arial" panose="020B0604020202020204" pitchFamily="34" charset="0"/>
                        <a:buChar char="•"/>
                      </a:pPr>
                      <a:r>
                        <a:rPr lang="en-GB" sz="600" b="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describe the movement of the Earth, and other planets, relative to the Sun in the solar system </a:t>
                      </a:r>
                    </a:p>
                    <a:p>
                      <a:pPr marL="0" lvl="0" indent="0" algn="l" fontAlgn="base">
                        <a:lnSpc>
                          <a:spcPct val="107000"/>
                        </a:lnSpc>
                        <a:spcAft>
                          <a:spcPts val="225"/>
                        </a:spcAft>
                        <a:buClr>
                          <a:srgbClr val="000000"/>
                        </a:buClr>
                        <a:buSzPts val="1000"/>
                        <a:buFont typeface="Arial" panose="020B0604020202020204" pitchFamily="34" charset="0"/>
                        <a:buChar char="•"/>
                      </a:pPr>
                      <a:r>
                        <a:rPr lang="en-GB" sz="600" b="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describe the movement of the Moon relative to the Earth </a:t>
                      </a:r>
                    </a:p>
                    <a:p>
                      <a:pPr marL="0" lvl="0" indent="0" algn="l" fontAlgn="base">
                        <a:lnSpc>
                          <a:spcPct val="107000"/>
                        </a:lnSpc>
                        <a:spcAft>
                          <a:spcPts val="210"/>
                        </a:spcAft>
                        <a:buClr>
                          <a:srgbClr val="000000"/>
                        </a:buClr>
                        <a:buSzPts val="1000"/>
                        <a:buFont typeface="Arial" panose="020B0604020202020204" pitchFamily="34" charset="0"/>
                        <a:buChar char="•"/>
                      </a:pPr>
                      <a:r>
                        <a:rPr lang="en-GB" sz="600" b="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describe the Sun, Earth and Moon as approximately spherical bodies </a:t>
                      </a:r>
                    </a:p>
                    <a:p>
                      <a:pPr marL="0" lvl="0" indent="0" algn="l" fontAlgn="base">
                        <a:lnSpc>
                          <a:spcPct val="100000"/>
                        </a:lnSpc>
                        <a:spcAft>
                          <a:spcPts val="5"/>
                        </a:spcAft>
                        <a:buClr>
                          <a:srgbClr val="000000"/>
                        </a:buClr>
                        <a:buSzPts val="1000"/>
                        <a:buFont typeface="Arial" panose="020B0604020202020204" pitchFamily="34" charset="0"/>
                        <a:buChar char="•"/>
                      </a:pPr>
                      <a:r>
                        <a:rPr lang="en-GB" sz="600" b="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use the idea of the Earth’s rotation to explain day and night and the apparent movement of the sun across the sky. </a:t>
                      </a:r>
                    </a:p>
                    <a:p>
                      <a:pPr marL="0" indent="0" algn="ctr">
                        <a:lnSpc>
                          <a:spcPct val="107000"/>
                        </a:lnSpc>
                        <a:spcAft>
                          <a:spcPts val="0"/>
                        </a:spcAft>
                      </a:pPr>
                      <a:r>
                        <a:rPr lang="en-GB" sz="6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600" b="1"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Working scientifically</a:t>
                      </a:r>
                    </a:p>
                    <a:p>
                      <a:pPr marL="171450" indent="-171450" algn="l">
                        <a:lnSpc>
                          <a:spcPct val="107000"/>
                        </a:lnSpc>
                        <a:spcAft>
                          <a:spcPts val="0"/>
                        </a:spcAft>
                        <a:buFont typeface="Arial" panose="020B0604020202020204" pitchFamily="34" charset="0"/>
                        <a:buChar char="•"/>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planning different types of scientific enquiries to answer questions, including recognising and controlling variables where necessary</a:t>
                      </a:r>
                    </a:p>
                    <a:p>
                      <a:pPr marL="171450" indent="-171450" algn="l">
                        <a:lnSpc>
                          <a:spcPct val="107000"/>
                        </a:lnSpc>
                        <a:spcAft>
                          <a:spcPts val="0"/>
                        </a:spcAft>
                        <a:buFont typeface="Arial" panose="020B0604020202020204" pitchFamily="34" charset="0"/>
                        <a:buChar char="•"/>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taking measurements, using a range of scientific equipment, with increasing accuracy and precision, taking repeat readings when appropriate</a:t>
                      </a:r>
                    </a:p>
                    <a:p>
                      <a:pPr marL="171450" indent="-171450" algn="l">
                        <a:lnSpc>
                          <a:spcPct val="107000"/>
                        </a:lnSpc>
                        <a:spcAft>
                          <a:spcPts val="0"/>
                        </a:spcAft>
                        <a:buFont typeface="Arial" panose="020B0604020202020204" pitchFamily="34" charset="0"/>
                        <a:buChar char="•"/>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recording data and results of increasing complexity using scientific diagrams and labels, classification keys, tables, scatter graphs, bar and line graphs</a:t>
                      </a:r>
                    </a:p>
                    <a:p>
                      <a:pPr marL="171450" indent="-171450" algn="l">
                        <a:lnSpc>
                          <a:spcPct val="107000"/>
                        </a:lnSpc>
                        <a:spcAft>
                          <a:spcPts val="0"/>
                        </a:spcAft>
                        <a:buFont typeface="Arial" panose="020B0604020202020204" pitchFamily="34" charset="0"/>
                        <a:buChar char="•"/>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using test results to make predictions to set up further comparative and fair tests</a:t>
                      </a:r>
                    </a:p>
                    <a:p>
                      <a:pPr marL="171450" indent="-171450" algn="l">
                        <a:lnSpc>
                          <a:spcPct val="107000"/>
                        </a:lnSpc>
                        <a:spcAft>
                          <a:spcPts val="0"/>
                        </a:spcAft>
                        <a:buFont typeface="Arial" panose="020B0604020202020204" pitchFamily="34" charset="0"/>
                        <a:buChar char="•"/>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reporting and presenting findings from enquiries, including conclusions, causal relationships and explanations of and degree of trust in results, in oral and written forms such as displays and other presentations</a:t>
                      </a:r>
                    </a:p>
                    <a:p>
                      <a:pPr marL="171450" indent="-171450" algn="l">
                        <a:lnSpc>
                          <a:spcPct val="107000"/>
                        </a:lnSpc>
                        <a:spcAft>
                          <a:spcPts val="0"/>
                        </a:spcAft>
                        <a:buFont typeface="Arial" panose="020B0604020202020204" pitchFamily="34" charset="0"/>
                        <a:buChar char="•"/>
                      </a:pPr>
                      <a:r>
                        <a:rPr lang="en-GB" sz="6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identifying scientific evidence that has been used to support or refute ideas or arguments</a:t>
                      </a:r>
                    </a:p>
                    <a:p>
                      <a:pPr marL="0" indent="0" algn="l">
                        <a:lnSpc>
                          <a:spcPct val="107000"/>
                        </a:lnSpc>
                        <a:spcAft>
                          <a:spcPts val="0"/>
                        </a:spcAft>
                      </a:pPr>
                      <a:endParaRPr lang="en-GB" sz="600" b="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44435" marR="22218" marT="34794" marB="2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fontAlgn="base">
                        <a:lnSpc>
                          <a:spcPct val="100000"/>
                        </a:lnSpc>
                        <a:spcAft>
                          <a:spcPts val="220"/>
                        </a:spcAft>
                        <a:buClr>
                          <a:srgbClr val="000000"/>
                        </a:buClr>
                        <a:buSzPts val="1000"/>
                        <a:buFont typeface="Arial" panose="020B0604020202020204" pitchFamily="34" charset="0"/>
                        <a:buChar char="•"/>
                      </a:pPr>
                      <a:endParaRPr lang="en-GB" sz="600" b="0" u="none" strike="noStrike"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p>
                      <a:pPr marL="0" lvl="0" indent="0" algn="l" fontAlgn="base">
                        <a:lnSpc>
                          <a:spcPct val="107000"/>
                        </a:lnSpc>
                        <a:spcAft>
                          <a:spcPts val="5"/>
                        </a:spcAft>
                        <a:buClr>
                          <a:srgbClr val="000000"/>
                        </a:buClr>
                        <a:buSzPts val="1000"/>
                        <a:buFont typeface="Arial" panose="020B0604020202020204" pitchFamily="34" charset="0"/>
                        <a:buNone/>
                      </a:pPr>
                      <a:endPar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p>
                      <a:pPr marL="0" lvl="0" indent="0" algn="l" fontAlgn="base">
                        <a:lnSpc>
                          <a:spcPct val="107000"/>
                        </a:lnSpc>
                        <a:spcAft>
                          <a:spcPts val="5"/>
                        </a:spcAft>
                        <a:buClr>
                          <a:srgbClr val="000000"/>
                        </a:buClr>
                        <a:buSzPts val="1000"/>
                        <a:buFont typeface="Arial" panose="020B0604020202020204" pitchFamily="34" charset="0"/>
                        <a:buChar char="•"/>
                      </a:pPr>
                      <a:endPar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p>
                      <a:pPr marL="0" indent="0" algn="l">
                        <a:lnSpc>
                          <a:spcPct val="107000"/>
                        </a:lnSpc>
                        <a:spcAft>
                          <a:spcPts val="0"/>
                        </a:spcAft>
                      </a:pPr>
                      <a:r>
                        <a:rPr lang="en-GB" sz="6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endParaRPr lang="en-GB" sz="600" b="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indent="0" algn="l">
                        <a:lnSpc>
                          <a:spcPct val="107000"/>
                        </a:lnSpc>
                        <a:spcAft>
                          <a:spcPts val="0"/>
                        </a:spcAft>
                      </a:pPr>
                      <a:r>
                        <a:rPr lang="en-GB" sz="600" b="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p>
                  </a:txBody>
                  <a:tcPr marL="44435" marR="22218" marT="34794" marB="2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ctr">
                        <a:lnSpc>
                          <a:spcPct val="107000"/>
                        </a:lnSpc>
                        <a:spcAft>
                          <a:spcPts val="0"/>
                        </a:spcAft>
                      </a:pP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Animals including humans </a:t>
                      </a:r>
                    </a:p>
                    <a:p>
                      <a:pPr marL="0" indent="0" algn="ctr">
                        <a:lnSpc>
                          <a:spcPct val="107000"/>
                        </a:lnSpc>
                        <a:spcAft>
                          <a:spcPts val="0"/>
                        </a:spcAft>
                      </a:pP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(Y5)</a:t>
                      </a:r>
                      <a:endParaRPr lang="en-GB" sz="60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29845" lvl="0" indent="0" algn="l" fontAlgn="base">
                        <a:lnSpc>
                          <a:spcPct val="107000"/>
                        </a:lnSpc>
                        <a:spcAft>
                          <a:spcPts val="10"/>
                        </a:spcAft>
                        <a:buClr>
                          <a:srgbClr val="000000"/>
                        </a:buClr>
                        <a:buSzPts val="1000"/>
                        <a:buFont typeface="Arial" panose="020B0604020202020204" pitchFamily="34" charset="0"/>
                        <a:buChar char="•"/>
                      </a:pPr>
                      <a:r>
                        <a:rPr lang="en-GB" sz="6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describe the changes as humans develop to old age</a:t>
                      </a:r>
                      <a:r>
                        <a:rPr lang="en-GB" sz="600" b="1"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Link with</a:t>
                      </a:r>
                      <a:r>
                        <a:rPr lang="en-GB" sz="600" b="1" u="none" strike="noStrike" baseline="0"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SRE</a:t>
                      </a:r>
                    </a:p>
                    <a:p>
                      <a:pPr marL="0" marR="29845" lvl="0" indent="0" algn="ctr" fontAlgn="base">
                        <a:lnSpc>
                          <a:spcPct val="107000"/>
                        </a:lnSpc>
                        <a:spcAft>
                          <a:spcPts val="10"/>
                        </a:spcAft>
                        <a:buClr>
                          <a:srgbClr val="000000"/>
                        </a:buClr>
                        <a:buSzPts val="1000"/>
                        <a:buFont typeface="Arial" panose="020B0604020202020204" pitchFamily="34" charset="0"/>
                        <a:buNone/>
                      </a:pPr>
                      <a:r>
                        <a:rPr lang="en-GB" sz="600" b="1" u="none" strike="noStrike" baseline="0"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Working scientifically</a:t>
                      </a:r>
                    </a:p>
                    <a:p>
                      <a:pPr marL="171450" marR="29845" lvl="0" indent="-171450" algn="l" fontAlgn="base">
                        <a:lnSpc>
                          <a:spcPct val="107000"/>
                        </a:lnSpc>
                        <a:spcAft>
                          <a:spcPts val="10"/>
                        </a:spcAft>
                        <a:buClr>
                          <a:srgbClr val="000000"/>
                        </a:buClr>
                        <a:buSzPts val="1000"/>
                        <a:buFont typeface="Arial" panose="020B0604020202020204" pitchFamily="34" charset="0"/>
                        <a:buChar char="•"/>
                      </a:pPr>
                      <a:r>
                        <a:rPr lang="en-GB" sz="600" b="0" u="none" strike="noStrike" baseline="0"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planning different types of scientific enquiries to answer questions, including recognising and controlling variables where necessary</a:t>
                      </a:r>
                    </a:p>
                    <a:p>
                      <a:pPr marL="171450" marR="29845" lvl="0" indent="-171450" algn="l" fontAlgn="base">
                        <a:lnSpc>
                          <a:spcPct val="107000"/>
                        </a:lnSpc>
                        <a:spcAft>
                          <a:spcPts val="10"/>
                        </a:spcAft>
                        <a:buClr>
                          <a:srgbClr val="000000"/>
                        </a:buClr>
                        <a:buSzPts val="1000"/>
                        <a:buFont typeface="Arial" panose="020B0604020202020204" pitchFamily="34" charset="0"/>
                        <a:buChar char="•"/>
                      </a:pPr>
                      <a:r>
                        <a:rPr lang="en-GB" sz="600" b="0" u="none" strike="noStrike" baseline="0"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taking measurements, using a range of scientific equipment, with increasing accuracy and precision, taking repeat readings when appropriate</a:t>
                      </a:r>
                    </a:p>
                    <a:p>
                      <a:pPr marL="171450" marR="29845" lvl="0" indent="-171450" algn="l" fontAlgn="base">
                        <a:lnSpc>
                          <a:spcPct val="107000"/>
                        </a:lnSpc>
                        <a:spcAft>
                          <a:spcPts val="10"/>
                        </a:spcAft>
                        <a:buClr>
                          <a:srgbClr val="000000"/>
                        </a:buClr>
                        <a:buSzPts val="1000"/>
                        <a:buFont typeface="Arial" panose="020B0604020202020204" pitchFamily="34" charset="0"/>
                        <a:buChar char="•"/>
                      </a:pPr>
                      <a:r>
                        <a:rPr lang="en-GB" sz="600" b="0" u="none" strike="noStrike" baseline="0"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recording data and results of increasing complexity using scientific diagrams and labels, classification keys, tables, scatter graphs, bar and line graphs</a:t>
                      </a:r>
                    </a:p>
                    <a:p>
                      <a:pPr marL="171450" marR="29845" lvl="0" indent="-171450" algn="l" fontAlgn="base">
                        <a:lnSpc>
                          <a:spcPct val="107000"/>
                        </a:lnSpc>
                        <a:spcAft>
                          <a:spcPts val="10"/>
                        </a:spcAft>
                        <a:buClr>
                          <a:srgbClr val="000000"/>
                        </a:buClr>
                        <a:buSzPts val="1000"/>
                        <a:buFont typeface="Arial" panose="020B0604020202020204" pitchFamily="34" charset="0"/>
                        <a:buChar char="•"/>
                      </a:pPr>
                      <a:r>
                        <a:rPr lang="en-GB" sz="600" b="0" u="none" strike="noStrike" baseline="0"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using test results to make predictions to set up further comparative and fair tests</a:t>
                      </a:r>
                    </a:p>
                    <a:p>
                      <a:pPr marL="171450" marR="29845" lvl="0" indent="-171450" algn="l" fontAlgn="base">
                        <a:lnSpc>
                          <a:spcPct val="107000"/>
                        </a:lnSpc>
                        <a:spcAft>
                          <a:spcPts val="10"/>
                        </a:spcAft>
                        <a:buClr>
                          <a:srgbClr val="000000"/>
                        </a:buClr>
                        <a:buSzPts val="1000"/>
                        <a:buFont typeface="Arial" panose="020B0604020202020204" pitchFamily="34" charset="0"/>
                        <a:buChar char="•"/>
                      </a:pPr>
                      <a:r>
                        <a:rPr lang="en-GB" sz="600" b="0" u="none" strike="noStrike" baseline="0"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reporting and presenting findings from enquiries, including conclusions, causal relationships and explanations of and degree of trust in results, in oral and written forms such as displays and other presentations</a:t>
                      </a:r>
                    </a:p>
                    <a:p>
                      <a:pPr marL="171450" marR="29845" lvl="0" indent="-171450" algn="l" fontAlgn="base">
                        <a:lnSpc>
                          <a:spcPct val="107000"/>
                        </a:lnSpc>
                        <a:spcAft>
                          <a:spcPts val="10"/>
                        </a:spcAft>
                        <a:buClr>
                          <a:srgbClr val="000000"/>
                        </a:buClr>
                        <a:buSzPts val="1000"/>
                        <a:buFont typeface="Arial" panose="020B0604020202020204" pitchFamily="34" charset="0"/>
                        <a:buChar char="•"/>
                      </a:pPr>
                      <a:r>
                        <a:rPr lang="en-GB" sz="600" b="0" u="none" strike="noStrike" baseline="0" dirty="0" smtClean="0">
                          <a:solidFill>
                            <a:srgbClr val="FF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identifying scientific evidence that has been used to support or refute ideas or arguments</a:t>
                      </a:r>
                    </a:p>
                    <a:p>
                      <a:pPr marL="0" marR="11430" indent="0" algn="ctr">
                        <a:lnSpc>
                          <a:spcPct val="107000"/>
                        </a:lnSpc>
                        <a:spcAft>
                          <a:spcPts val="0"/>
                        </a:spcAft>
                      </a:pPr>
                      <a:endParaRPr lang="en-GB" sz="600" b="1"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11430" indent="0" algn="l">
                        <a:lnSpc>
                          <a:spcPct val="107000"/>
                        </a:lnSpc>
                        <a:spcAft>
                          <a:spcPts val="0"/>
                        </a:spcAft>
                      </a:pPr>
                      <a:endParaRPr lang="en-GB" sz="6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44435" marR="22218" marT="34794" marB="2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11430" indent="0" algn="ctr">
                        <a:lnSpc>
                          <a:spcPct val="107000"/>
                        </a:lnSpc>
                        <a:spcAft>
                          <a:spcPts val="0"/>
                        </a:spcAft>
                      </a:pP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Animals including humans</a:t>
                      </a:r>
                    </a:p>
                    <a:p>
                      <a:pPr marL="0" marR="11430" indent="0" algn="ctr">
                        <a:lnSpc>
                          <a:spcPct val="107000"/>
                        </a:lnSpc>
                        <a:spcAft>
                          <a:spcPts val="0"/>
                        </a:spcAft>
                      </a:pPr>
                      <a:r>
                        <a:rPr lang="en-GB" sz="6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(Y6)</a:t>
                      </a:r>
                    </a:p>
                    <a:p>
                      <a:pPr marL="0" marR="11430" indent="0" algn="l">
                        <a:lnSpc>
                          <a:spcPct val="107000"/>
                        </a:lnSpc>
                        <a:spcAft>
                          <a:spcPts val="0"/>
                        </a:spcAft>
                      </a:pPr>
                      <a:endParaRPr lang="en-GB" sz="6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171450" marR="11430" indent="-171450" algn="l">
                        <a:lnSpc>
                          <a:spcPct val="107000"/>
                        </a:lnSpc>
                        <a:spcAft>
                          <a:spcPts val="0"/>
                        </a:spcAft>
                        <a:buFont typeface="Arial" panose="020B0604020202020204" pitchFamily="34" charset="0"/>
                        <a:buChar char="•"/>
                      </a:pPr>
                      <a:r>
                        <a:rPr lang="en-GB" sz="600" dirty="0" smtClean="0">
                          <a:solidFill>
                            <a:schemeClr val="tx1"/>
                          </a:solidFill>
                          <a:effectLst/>
                          <a:latin typeface="Twinkl Cursive Unlooped" panose="02000000000000000000" pitchFamily="2" charset="0"/>
                          <a:ea typeface="Calibri" panose="020F0502020204030204" pitchFamily="34" charset="0"/>
                          <a:cs typeface="Times New Roman" panose="02020603050405020304" pitchFamily="18" charset="0"/>
                        </a:rPr>
                        <a:t>identify and name the main parts of the human circulatory system, and describe the functions of the heart, blood vessels and blood </a:t>
                      </a:r>
                    </a:p>
                    <a:p>
                      <a:pPr marL="171450" marR="11430" indent="-171450" algn="l">
                        <a:lnSpc>
                          <a:spcPct val="107000"/>
                        </a:lnSpc>
                        <a:spcAft>
                          <a:spcPts val="0"/>
                        </a:spcAft>
                        <a:buFont typeface="Arial" panose="020B0604020202020204" pitchFamily="34" charset="0"/>
                        <a:buChar char="•"/>
                      </a:pPr>
                      <a:r>
                        <a:rPr lang="en-GB" sz="600" dirty="0" smtClean="0">
                          <a:solidFill>
                            <a:schemeClr val="tx1"/>
                          </a:solidFill>
                          <a:effectLst/>
                          <a:latin typeface="Twinkl Cursive Unlooped" panose="02000000000000000000" pitchFamily="2" charset="0"/>
                          <a:ea typeface="Calibri" panose="020F0502020204030204" pitchFamily="34" charset="0"/>
                          <a:cs typeface="Times New Roman" panose="02020603050405020304" pitchFamily="18" charset="0"/>
                        </a:rPr>
                        <a:t>recognise the impact of diet, exercise, drugs and lifestyle on the way their bodies function </a:t>
                      </a:r>
                    </a:p>
                    <a:p>
                      <a:pPr marL="171450" marR="11430" indent="-171450" algn="l">
                        <a:lnSpc>
                          <a:spcPct val="107000"/>
                        </a:lnSpc>
                        <a:spcAft>
                          <a:spcPts val="0"/>
                        </a:spcAft>
                        <a:buFont typeface="Arial" panose="020B0604020202020204" pitchFamily="34" charset="0"/>
                        <a:buChar char="•"/>
                      </a:pPr>
                      <a:r>
                        <a:rPr lang="en-GB" sz="600" dirty="0" smtClean="0">
                          <a:solidFill>
                            <a:schemeClr val="tx1"/>
                          </a:solidFill>
                          <a:effectLst/>
                          <a:latin typeface="Twinkl Cursive Unlooped" panose="02000000000000000000" pitchFamily="2" charset="0"/>
                          <a:ea typeface="Calibri" panose="020F0502020204030204" pitchFamily="34" charset="0"/>
                          <a:cs typeface="Times New Roman" panose="02020603050405020304" pitchFamily="18" charset="0"/>
                        </a:rPr>
                        <a:t>describe the ways in which nutrients and water are transported within animals, including humans</a:t>
                      </a:r>
                      <a:r>
                        <a:rPr lang="en-GB" sz="6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a:t>
                      </a:r>
                    </a:p>
                    <a:p>
                      <a:pPr marL="0" marR="11430" indent="0" algn="ctr">
                        <a:lnSpc>
                          <a:spcPct val="107000"/>
                        </a:lnSpc>
                        <a:spcAft>
                          <a:spcPts val="0"/>
                        </a:spcAft>
                      </a:pPr>
                      <a:r>
                        <a:rPr lang="en-GB" sz="600" b="1"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Working scientifically</a:t>
                      </a:r>
                    </a:p>
                    <a:p>
                      <a:pPr marL="171450" marR="11430" indent="-171450" algn="l">
                        <a:lnSpc>
                          <a:spcPct val="107000"/>
                        </a:lnSpc>
                        <a:spcAft>
                          <a:spcPts val="0"/>
                        </a:spcAft>
                        <a:buFont typeface="Arial" panose="020B0604020202020204" pitchFamily="34" charset="0"/>
                        <a:buChar char="•"/>
                      </a:pPr>
                      <a:r>
                        <a:rPr lang="en-GB" sz="6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planning different types of scientific enquiries to answer questions, including recognising and controlling variables where necessary</a:t>
                      </a:r>
                    </a:p>
                    <a:p>
                      <a:pPr marL="171450" marR="11430" indent="-171450" algn="l">
                        <a:lnSpc>
                          <a:spcPct val="107000"/>
                        </a:lnSpc>
                        <a:spcAft>
                          <a:spcPts val="0"/>
                        </a:spcAft>
                        <a:buFont typeface="Arial" panose="020B0604020202020204" pitchFamily="34" charset="0"/>
                        <a:buChar char="•"/>
                      </a:pPr>
                      <a:r>
                        <a:rPr lang="en-GB" sz="6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taking measurements, using a range of scientific equipment, with increasing accuracy and precision, taking repeat readings when appropriate</a:t>
                      </a:r>
                    </a:p>
                    <a:p>
                      <a:pPr marL="171450" marR="11430" indent="-171450" algn="l">
                        <a:lnSpc>
                          <a:spcPct val="107000"/>
                        </a:lnSpc>
                        <a:spcAft>
                          <a:spcPts val="0"/>
                        </a:spcAft>
                        <a:buFont typeface="Arial" panose="020B0604020202020204" pitchFamily="34" charset="0"/>
                        <a:buChar char="•"/>
                      </a:pPr>
                      <a:r>
                        <a:rPr lang="en-GB" sz="6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reporting and presenting findings from enquiries, including conclusions, causal relationships and explanations of and degree of trust in results, in oral and written forms such as displays and other presentations</a:t>
                      </a:r>
                    </a:p>
                    <a:p>
                      <a:pPr marL="171450" marR="11430" indent="-171450" algn="l">
                        <a:lnSpc>
                          <a:spcPct val="107000"/>
                        </a:lnSpc>
                        <a:spcAft>
                          <a:spcPts val="0"/>
                        </a:spcAft>
                        <a:buFont typeface="Arial" panose="020B0604020202020204" pitchFamily="34" charset="0"/>
                        <a:buChar char="•"/>
                      </a:pPr>
                      <a:r>
                        <a:rPr lang="en-GB" sz="6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identifying scientific evidence that has been used to support or refute ideas or arguments</a:t>
                      </a:r>
                      <a:endParaRPr lang="en-GB" sz="600" b="1" u="none" strike="noStrike" baseline="0" dirty="0" smtClean="0">
                        <a:solidFill>
                          <a:srgbClr val="0070C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p>
                      <a:pPr marL="0" marR="29845" lvl="0" indent="0" algn="ctr" fontAlgn="base">
                        <a:lnSpc>
                          <a:spcPct val="107000"/>
                        </a:lnSpc>
                        <a:spcAft>
                          <a:spcPts val="10"/>
                        </a:spcAft>
                        <a:buClr>
                          <a:srgbClr val="000000"/>
                        </a:buClr>
                        <a:buSzPts val="1000"/>
                        <a:buFont typeface="Arial" panose="020B0604020202020204" pitchFamily="34" charset="0"/>
                        <a:buNone/>
                      </a:pPr>
                      <a:r>
                        <a:rPr lang="en-GB" sz="600" b="1" u="none" strike="noStrike" baseline="0" dirty="0" smtClean="0">
                          <a:solidFill>
                            <a:srgbClr val="0070C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Revision- Medical Manoeuvres- links to real life Science  </a:t>
                      </a:r>
                    </a:p>
                    <a:p>
                      <a:pPr marL="0" marR="29845" lvl="0" indent="0" algn="l" fontAlgn="base">
                        <a:lnSpc>
                          <a:spcPct val="107000"/>
                        </a:lnSpc>
                        <a:spcAft>
                          <a:spcPts val="10"/>
                        </a:spcAft>
                        <a:buClr>
                          <a:srgbClr val="000000"/>
                        </a:buClr>
                        <a:buSzPts val="1000"/>
                        <a:buFont typeface="Arial" panose="020B0604020202020204" pitchFamily="34" charset="0"/>
                        <a:buNone/>
                      </a:pPr>
                      <a:endParaRPr lang="en-GB" sz="6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p>
                      <a:pPr marL="0" marR="33655" indent="0" algn="ctr">
                        <a:lnSpc>
                          <a:spcPct val="107000"/>
                        </a:lnSpc>
                        <a:spcAft>
                          <a:spcPts val="0"/>
                        </a:spcAft>
                      </a:pPr>
                      <a:endParaRPr lang="en-GB" sz="60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txBody>
                  <a:tcPr marL="44435" marR="22218" marT="34794" marB="2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4383456"/>
                  </a:ext>
                </a:extLst>
              </a:tr>
            </a:tbl>
          </a:graphicData>
        </a:graphic>
      </p:graphicFrame>
      <p:pic>
        <p:nvPicPr>
          <p:cNvPr id="8" name="Picture 7"/>
          <p:cNvPicPr>
            <a:picLocks noChangeAspect="1"/>
          </p:cNvPicPr>
          <p:nvPr/>
        </p:nvPicPr>
        <p:blipFill>
          <a:blip r:embed="rId2"/>
          <a:stretch>
            <a:fillRect/>
          </a:stretch>
        </p:blipFill>
        <p:spPr>
          <a:xfrm>
            <a:off x="9533387" y="785189"/>
            <a:ext cx="398730" cy="414977"/>
          </a:xfrm>
          <a:prstGeom prst="rect">
            <a:avLst/>
          </a:prstGeom>
        </p:spPr>
      </p:pic>
    </p:spTree>
    <p:extLst>
      <p:ext uri="{BB962C8B-B14F-4D97-AF65-F5344CB8AC3E}">
        <p14:creationId xmlns:p14="http://schemas.microsoft.com/office/powerpoint/2010/main" val="31820484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6185" y="730284"/>
            <a:ext cx="5640325" cy="711002"/>
          </a:xfrm>
        </p:spPr>
        <p:txBody>
          <a:bodyPr>
            <a:normAutofit/>
          </a:bodyPr>
          <a:lstStyle/>
          <a:p>
            <a:r>
              <a:rPr lang="en-GB" sz="2113" b="1" u="sng" dirty="0">
                <a:latin typeface="Twinkl Cursive Unlooped" panose="02000000000000000000" pitchFamily="2" charset="0"/>
              </a:rPr>
              <a:t>Science Overview (UKS2 B)</a:t>
            </a:r>
          </a:p>
        </p:txBody>
      </p:sp>
      <p:graphicFrame>
        <p:nvGraphicFramePr>
          <p:cNvPr id="12" name="Table 11"/>
          <p:cNvGraphicFramePr>
            <a:graphicFrameLocks noGrp="1"/>
          </p:cNvGraphicFramePr>
          <p:nvPr>
            <p:extLst/>
          </p:nvPr>
        </p:nvGraphicFramePr>
        <p:xfrm>
          <a:off x="2266184" y="1321532"/>
          <a:ext cx="7643941" cy="4717285"/>
        </p:xfrm>
        <a:graphic>
          <a:graphicData uri="http://schemas.openxmlformats.org/drawingml/2006/table">
            <a:tbl>
              <a:tblPr firstRow="1" bandRow="1">
                <a:tableStyleId>{5C22544A-7EE6-4342-B048-85BDC9FD1C3A}</a:tableStyleId>
              </a:tblPr>
              <a:tblGrid>
                <a:gridCol w="535953">
                  <a:extLst>
                    <a:ext uri="{9D8B030D-6E8A-4147-A177-3AD203B41FA5}">
                      <a16:colId xmlns:a16="http://schemas.microsoft.com/office/drawing/2014/main" val="1498146284"/>
                    </a:ext>
                  </a:extLst>
                </a:gridCol>
                <a:gridCol w="1388210">
                  <a:extLst>
                    <a:ext uri="{9D8B030D-6E8A-4147-A177-3AD203B41FA5}">
                      <a16:colId xmlns:a16="http://schemas.microsoft.com/office/drawing/2014/main" val="455180641"/>
                    </a:ext>
                  </a:extLst>
                </a:gridCol>
                <a:gridCol w="1233107">
                  <a:extLst>
                    <a:ext uri="{9D8B030D-6E8A-4147-A177-3AD203B41FA5}">
                      <a16:colId xmlns:a16="http://schemas.microsoft.com/office/drawing/2014/main" val="1184207852"/>
                    </a:ext>
                  </a:extLst>
                </a:gridCol>
                <a:gridCol w="1288515">
                  <a:extLst>
                    <a:ext uri="{9D8B030D-6E8A-4147-A177-3AD203B41FA5}">
                      <a16:colId xmlns:a16="http://schemas.microsoft.com/office/drawing/2014/main" val="900032119"/>
                    </a:ext>
                  </a:extLst>
                </a:gridCol>
                <a:gridCol w="1203701">
                  <a:extLst>
                    <a:ext uri="{9D8B030D-6E8A-4147-A177-3AD203B41FA5}">
                      <a16:colId xmlns:a16="http://schemas.microsoft.com/office/drawing/2014/main" val="2447619682"/>
                    </a:ext>
                  </a:extLst>
                </a:gridCol>
                <a:gridCol w="1080696">
                  <a:extLst>
                    <a:ext uri="{9D8B030D-6E8A-4147-A177-3AD203B41FA5}">
                      <a16:colId xmlns:a16="http://schemas.microsoft.com/office/drawing/2014/main" val="2930751043"/>
                    </a:ext>
                  </a:extLst>
                </a:gridCol>
                <a:gridCol w="913759">
                  <a:extLst>
                    <a:ext uri="{9D8B030D-6E8A-4147-A177-3AD203B41FA5}">
                      <a16:colId xmlns:a16="http://schemas.microsoft.com/office/drawing/2014/main" val="1393506755"/>
                    </a:ext>
                  </a:extLst>
                </a:gridCol>
              </a:tblGrid>
              <a:tr h="198120">
                <a:tc>
                  <a:txBody>
                    <a:bodyPr/>
                    <a:lstStyle/>
                    <a:p>
                      <a:pPr algn="ctr">
                        <a:lnSpc>
                          <a:spcPct val="100000"/>
                        </a:lnSpc>
                        <a:spcAft>
                          <a:spcPts val="0"/>
                        </a:spcAft>
                      </a:pPr>
                      <a:r>
                        <a:rPr lang="en-GB" sz="6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1</a:t>
                      </a:r>
                      <a:endParaRPr lang="en-GB" sz="13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2</a:t>
                      </a:r>
                      <a:endParaRPr lang="en-GB" sz="13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1</a:t>
                      </a:r>
                      <a:endParaRPr lang="en-GB" sz="13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3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a:t>
                      </a: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2</a:t>
                      </a:r>
                      <a:endParaRPr lang="en-GB" sz="13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1</a:t>
                      </a:r>
                      <a:endParaRPr lang="en-GB" sz="13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2</a:t>
                      </a:r>
                      <a:endParaRPr lang="en-GB" sz="13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9735651"/>
                  </a:ext>
                </a:extLst>
              </a:tr>
              <a:tr h="4439598">
                <a:tc>
                  <a:txBody>
                    <a:bodyPr/>
                    <a:lstStyle/>
                    <a:p>
                      <a:pPr marL="0" indent="0" algn="ctr">
                        <a:lnSpc>
                          <a:spcPct val="100000"/>
                        </a:lnSpc>
                        <a:spcAft>
                          <a:spcPts val="0"/>
                        </a:spcAft>
                      </a:pPr>
                      <a:r>
                        <a:rPr lang="en-GB" sz="13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 </a:t>
                      </a:r>
                      <a:r>
                        <a:rPr lang="en-GB" sz="13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5/6</a:t>
                      </a:r>
                      <a:endParaRPr lang="en-GB" sz="13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marL="0" indent="0" algn="ctr">
                        <a:lnSpc>
                          <a:spcPct val="107000"/>
                        </a:lnSpc>
                        <a:spcAft>
                          <a:spcPts val="20"/>
                        </a:spcAft>
                      </a:pPr>
                      <a:r>
                        <a:rPr lang="en-GB" sz="5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Forces</a:t>
                      </a:r>
                      <a:r>
                        <a:rPr lang="en-GB" sz="5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a:t>
                      </a:r>
                    </a:p>
                    <a:p>
                      <a:pPr marL="171450" indent="-171450" algn="l">
                        <a:lnSpc>
                          <a:spcPct val="107000"/>
                        </a:lnSpc>
                        <a:spcAft>
                          <a:spcPts val="20"/>
                        </a:spcAft>
                        <a:buFont typeface="Arial" panose="020B0604020202020204" pitchFamily="34" charset="0"/>
                        <a:buChar char="•"/>
                      </a:pPr>
                      <a:r>
                        <a:rPr lang="en-GB" sz="500" b="0" dirty="0" smtClean="0">
                          <a:solidFill>
                            <a:schemeClr val="tx1"/>
                          </a:solidFill>
                          <a:effectLst/>
                          <a:latin typeface="Twinkl Cursive Unlooped" panose="02000000000000000000" pitchFamily="2" charset="0"/>
                          <a:ea typeface="Calibri" panose="020F0502020204030204" pitchFamily="34" charset="0"/>
                          <a:cs typeface="Times New Roman" panose="02020603050405020304" pitchFamily="18" charset="0"/>
                        </a:rPr>
                        <a:t> explain that unsupported objects fall towards the Earth because of the force of gravity acting between the Earth and the falling object</a:t>
                      </a:r>
                    </a:p>
                    <a:p>
                      <a:pPr marL="171450" indent="-171450" algn="l">
                        <a:lnSpc>
                          <a:spcPct val="107000"/>
                        </a:lnSpc>
                        <a:spcAft>
                          <a:spcPts val="20"/>
                        </a:spcAft>
                        <a:buFont typeface="Arial" panose="020B0604020202020204" pitchFamily="34" charset="0"/>
                        <a:buChar char="•"/>
                      </a:pPr>
                      <a:r>
                        <a:rPr lang="en-GB" sz="500" b="0" dirty="0" smtClean="0">
                          <a:solidFill>
                            <a:schemeClr val="tx1"/>
                          </a:solidFill>
                          <a:effectLst/>
                          <a:latin typeface="Twinkl Cursive Unlooped" panose="02000000000000000000" pitchFamily="2" charset="0"/>
                          <a:ea typeface="Calibri" panose="020F0502020204030204" pitchFamily="34" charset="0"/>
                          <a:cs typeface="Times New Roman" panose="02020603050405020304" pitchFamily="18" charset="0"/>
                        </a:rPr>
                        <a:t> identify the effects of air resistance, water resistance and friction, that act between moving surfaces</a:t>
                      </a:r>
                    </a:p>
                    <a:p>
                      <a:pPr marL="171450" indent="-171450" algn="l">
                        <a:lnSpc>
                          <a:spcPct val="107000"/>
                        </a:lnSpc>
                        <a:spcAft>
                          <a:spcPts val="20"/>
                        </a:spcAft>
                        <a:buFont typeface="Arial" panose="020B0604020202020204" pitchFamily="34" charset="0"/>
                        <a:buChar char="•"/>
                      </a:pPr>
                      <a:r>
                        <a:rPr lang="en-GB" sz="500" b="0" dirty="0" smtClean="0">
                          <a:solidFill>
                            <a:schemeClr val="tx1"/>
                          </a:solidFill>
                          <a:effectLst/>
                          <a:latin typeface="Twinkl Cursive Unlooped" panose="02000000000000000000" pitchFamily="2" charset="0"/>
                          <a:ea typeface="Calibri" panose="020F0502020204030204" pitchFamily="34" charset="0"/>
                          <a:cs typeface="Times New Roman" panose="02020603050405020304" pitchFamily="18" charset="0"/>
                        </a:rPr>
                        <a:t>recognise that some mechanisms, including levers, pulleys and gears, allow a smaller force to have a greater effect</a:t>
                      </a:r>
                    </a:p>
                    <a:p>
                      <a:pPr marL="0" indent="0" algn="ctr">
                        <a:lnSpc>
                          <a:spcPct val="107000"/>
                        </a:lnSpc>
                        <a:spcAft>
                          <a:spcPts val="20"/>
                        </a:spcAft>
                      </a:pPr>
                      <a:endParaRPr lang="en-GB" sz="500" b="1"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indent="0" algn="ctr">
                        <a:lnSpc>
                          <a:spcPct val="107000"/>
                        </a:lnSpc>
                        <a:spcAft>
                          <a:spcPts val="0"/>
                        </a:spcAft>
                      </a:pPr>
                      <a:r>
                        <a:rPr lang="en-GB" sz="500" b="1"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Working scientifically</a:t>
                      </a:r>
                    </a:p>
                    <a:p>
                      <a:pPr marL="171450" indent="-171450" algn="l">
                        <a:lnSpc>
                          <a:spcPct val="107000"/>
                        </a:lnSpc>
                        <a:spcAft>
                          <a:spcPts val="0"/>
                        </a:spcAft>
                        <a:buFont typeface="Arial" panose="020B0604020202020204" pitchFamily="34" charset="0"/>
                        <a:buChar char="•"/>
                      </a:pPr>
                      <a:r>
                        <a:rPr lang="en-GB" sz="5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planning different types of scientific enquiries to answer questions, including recognising and controlling variables where necessary</a:t>
                      </a:r>
                    </a:p>
                    <a:p>
                      <a:pPr marL="171450" indent="-171450" algn="l">
                        <a:lnSpc>
                          <a:spcPct val="107000"/>
                        </a:lnSpc>
                        <a:spcAft>
                          <a:spcPts val="0"/>
                        </a:spcAft>
                        <a:buFont typeface="Arial" panose="020B0604020202020204" pitchFamily="34" charset="0"/>
                        <a:buChar char="•"/>
                      </a:pPr>
                      <a:r>
                        <a:rPr lang="en-GB" sz="5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taking measurements, using a range of scientific equipment, with increasing accuracy and precision, taking repeat readings when appropriate</a:t>
                      </a:r>
                    </a:p>
                    <a:p>
                      <a:pPr marL="171450" indent="-171450" algn="l">
                        <a:lnSpc>
                          <a:spcPct val="107000"/>
                        </a:lnSpc>
                        <a:spcAft>
                          <a:spcPts val="0"/>
                        </a:spcAft>
                        <a:buFont typeface="Arial" panose="020B0604020202020204" pitchFamily="34" charset="0"/>
                        <a:buChar char="•"/>
                      </a:pPr>
                      <a:r>
                        <a:rPr lang="en-GB" sz="5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recording results using scientific diagrams and labels</a:t>
                      </a:r>
                    </a:p>
                    <a:p>
                      <a:pPr marL="171450" indent="-171450" algn="l">
                        <a:lnSpc>
                          <a:spcPct val="107000"/>
                        </a:lnSpc>
                        <a:spcAft>
                          <a:spcPts val="0"/>
                        </a:spcAft>
                        <a:buFont typeface="Arial" panose="020B0604020202020204" pitchFamily="34" charset="0"/>
                        <a:buChar char="•"/>
                      </a:pPr>
                      <a:r>
                        <a:rPr lang="en-GB" sz="5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using test results to make predictions to set up further comparative and fair tests</a:t>
                      </a:r>
                    </a:p>
                    <a:p>
                      <a:pPr marL="171450" indent="-171450" algn="l">
                        <a:lnSpc>
                          <a:spcPct val="107000"/>
                        </a:lnSpc>
                        <a:spcAft>
                          <a:spcPts val="0"/>
                        </a:spcAft>
                        <a:buFont typeface="Arial" panose="020B0604020202020204" pitchFamily="34" charset="0"/>
                        <a:buChar char="•"/>
                      </a:pPr>
                      <a:r>
                        <a:rPr lang="en-GB" sz="5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reporting and presenting findings from enquiries, including conclusions, causal relationships and explanations of and degree of trust in results, in oral and written forms such as displays and other presentations</a:t>
                      </a:r>
                    </a:p>
                    <a:p>
                      <a:pPr marL="171450" indent="-171450" algn="l">
                        <a:lnSpc>
                          <a:spcPct val="107000"/>
                        </a:lnSpc>
                        <a:spcAft>
                          <a:spcPts val="0"/>
                        </a:spcAft>
                        <a:buFont typeface="Arial" panose="020B0604020202020204" pitchFamily="34" charset="0"/>
                        <a:buChar char="•"/>
                      </a:pPr>
                      <a:r>
                        <a:rPr lang="en-GB" sz="5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identifying scientific evidence that has been used to support or refute ideas or arguments</a:t>
                      </a:r>
                    </a:p>
                    <a:p>
                      <a:pPr marL="0" indent="0" algn="l">
                        <a:lnSpc>
                          <a:spcPct val="107000"/>
                        </a:lnSpc>
                        <a:spcAft>
                          <a:spcPts val="0"/>
                        </a:spcAft>
                      </a:pPr>
                      <a:endParaRPr lang="en-GB" sz="5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44435" marR="22218" marT="34794" marB="2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33655" indent="0" algn="ctr">
                        <a:lnSpc>
                          <a:spcPct val="107000"/>
                        </a:lnSpc>
                        <a:spcAft>
                          <a:spcPts val="0"/>
                        </a:spcAft>
                      </a:pPr>
                      <a:r>
                        <a:rPr lang="en-GB" sz="5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5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Electricity </a:t>
                      </a:r>
                      <a:endParaRPr lang="en-GB" sz="5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171450" marR="11430" indent="-171450" algn="l">
                        <a:lnSpc>
                          <a:spcPct val="107000"/>
                        </a:lnSpc>
                        <a:spcAft>
                          <a:spcPts val="0"/>
                        </a:spcAft>
                        <a:buFont typeface="Arial" panose="020B0604020202020204" pitchFamily="34" charset="0"/>
                        <a:buChar char="•"/>
                      </a:pPr>
                      <a:r>
                        <a:rPr lang="en-GB" sz="500" dirty="0" smtClean="0">
                          <a:solidFill>
                            <a:schemeClr val="tx1"/>
                          </a:solidFill>
                          <a:effectLst/>
                          <a:latin typeface="Twinkl Cursive Unlooped" panose="02000000000000000000" pitchFamily="2" charset="0"/>
                          <a:ea typeface="Calibri" panose="020F0502020204030204" pitchFamily="34" charset="0"/>
                          <a:cs typeface="Times New Roman" panose="02020603050405020304" pitchFamily="18" charset="0"/>
                        </a:rPr>
                        <a:t>associate the brightness of a lamp or the volume of a buzzer with the number and voltage of cells used in the circuit</a:t>
                      </a:r>
                    </a:p>
                    <a:p>
                      <a:pPr marL="171450" marR="11430" indent="-171450" algn="l">
                        <a:lnSpc>
                          <a:spcPct val="107000"/>
                        </a:lnSpc>
                        <a:spcAft>
                          <a:spcPts val="0"/>
                        </a:spcAft>
                        <a:buFont typeface="Arial" panose="020B0604020202020204" pitchFamily="34" charset="0"/>
                        <a:buChar char="•"/>
                      </a:pPr>
                      <a:r>
                        <a:rPr lang="en-GB" sz="500" dirty="0" smtClean="0">
                          <a:solidFill>
                            <a:schemeClr val="tx1"/>
                          </a:solidFill>
                          <a:effectLst/>
                          <a:latin typeface="Twinkl Cursive Unlooped" panose="02000000000000000000" pitchFamily="2" charset="0"/>
                          <a:ea typeface="Calibri" panose="020F0502020204030204" pitchFamily="34" charset="0"/>
                          <a:cs typeface="Times New Roman" panose="02020603050405020304" pitchFamily="18" charset="0"/>
                        </a:rPr>
                        <a:t>compare and give reasons for variations in how components function, including the brightness of bulbs, the loudness of buzzers and the on/off position of switches</a:t>
                      </a:r>
                    </a:p>
                    <a:p>
                      <a:pPr marL="171450" marR="11430" indent="-171450" algn="l">
                        <a:lnSpc>
                          <a:spcPct val="107000"/>
                        </a:lnSpc>
                        <a:spcAft>
                          <a:spcPts val="0"/>
                        </a:spcAft>
                        <a:buFont typeface="Arial" panose="020B0604020202020204" pitchFamily="34" charset="0"/>
                        <a:buChar char="•"/>
                      </a:pPr>
                      <a:r>
                        <a:rPr lang="en-GB" sz="500" dirty="0" smtClean="0">
                          <a:solidFill>
                            <a:schemeClr val="tx1"/>
                          </a:solidFill>
                          <a:effectLst/>
                          <a:latin typeface="Twinkl Cursive Unlooped" panose="02000000000000000000" pitchFamily="2" charset="0"/>
                          <a:ea typeface="Calibri" panose="020F0502020204030204" pitchFamily="34" charset="0"/>
                          <a:cs typeface="Times New Roman" panose="02020603050405020304" pitchFamily="18" charset="0"/>
                        </a:rPr>
                        <a:t>use recognised symbols when representing a simple circuit in a diagram</a:t>
                      </a:r>
                    </a:p>
                    <a:p>
                      <a:pPr marL="0" indent="0" algn="ctr">
                        <a:lnSpc>
                          <a:spcPct val="107000"/>
                        </a:lnSpc>
                        <a:spcAft>
                          <a:spcPts val="0"/>
                        </a:spcAft>
                      </a:pPr>
                      <a:r>
                        <a:rPr lang="en-GB" sz="500" b="1"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Working scientifically</a:t>
                      </a:r>
                    </a:p>
                    <a:p>
                      <a:pPr marL="171450" indent="-171450">
                        <a:lnSpc>
                          <a:spcPct val="107000"/>
                        </a:lnSpc>
                        <a:spcAft>
                          <a:spcPts val="0"/>
                        </a:spcAft>
                        <a:buFont typeface="Arial" panose="020B0604020202020204" pitchFamily="34" charset="0"/>
                        <a:buChar char="•"/>
                      </a:pPr>
                      <a:r>
                        <a:rPr lang="en-GB" sz="5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planning different types of scientific enquiries to answer questions, including recognising and controlling variables where necessary</a:t>
                      </a:r>
                    </a:p>
                    <a:p>
                      <a:pPr marL="171450" indent="-171450">
                        <a:lnSpc>
                          <a:spcPct val="107000"/>
                        </a:lnSpc>
                        <a:spcAft>
                          <a:spcPts val="0"/>
                        </a:spcAft>
                        <a:buFont typeface="Arial" panose="020B0604020202020204" pitchFamily="34" charset="0"/>
                        <a:buChar char="•"/>
                      </a:pPr>
                      <a:r>
                        <a:rPr lang="en-GB" sz="5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taking measurements, using a range of scientific equipment, with increasing accuracy and precision, taking repeat readings when appropriate</a:t>
                      </a:r>
                    </a:p>
                    <a:p>
                      <a:pPr marL="171450" indent="-171450">
                        <a:lnSpc>
                          <a:spcPct val="107000"/>
                        </a:lnSpc>
                        <a:spcAft>
                          <a:spcPts val="0"/>
                        </a:spcAft>
                        <a:buFont typeface="Arial" panose="020B0604020202020204" pitchFamily="34" charset="0"/>
                        <a:buChar char="•"/>
                      </a:pPr>
                      <a:r>
                        <a:rPr lang="en-GB" sz="5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recording results using scientific diagrams and labels</a:t>
                      </a:r>
                    </a:p>
                    <a:p>
                      <a:pPr marL="171450" indent="-171450">
                        <a:lnSpc>
                          <a:spcPct val="107000"/>
                        </a:lnSpc>
                        <a:spcAft>
                          <a:spcPts val="0"/>
                        </a:spcAft>
                        <a:buFont typeface="Arial" panose="020B0604020202020204" pitchFamily="34" charset="0"/>
                        <a:buChar char="•"/>
                      </a:pPr>
                      <a:r>
                        <a:rPr lang="en-GB" sz="5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using test results to make predictions to set up further comparative and fair tests</a:t>
                      </a:r>
                    </a:p>
                    <a:p>
                      <a:pPr marL="171450" indent="-171450">
                        <a:lnSpc>
                          <a:spcPct val="107000"/>
                        </a:lnSpc>
                        <a:spcAft>
                          <a:spcPts val="0"/>
                        </a:spcAft>
                        <a:buFont typeface="Arial" panose="020B0604020202020204" pitchFamily="34" charset="0"/>
                        <a:buChar char="•"/>
                      </a:pPr>
                      <a:r>
                        <a:rPr lang="en-GB" sz="5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reporting and presenting findings from enquiries, including conclusions, causal relationships and explanations of and degree of trust in results, in oral and written forms such as displays and other presentations</a:t>
                      </a:r>
                    </a:p>
                    <a:p>
                      <a:pPr marL="171450" indent="-171450">
                        <a:lnSpc>
                          <a:spcPct val="107000"/>
                        </a:lnSpc>
                        <a:spcAft>
                          <a:spcPts val="0"/>
                        </a:spcAft>
                        <a:buFont typeface="Arial" panose="020B0604020202020204" pitchFamily="34" charset="0"/>
                        <a:buChar char="•"/>
                      </a:pPr>
                      <a:r>
                        <a:rPr lang="en-GB" sz="50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identifying scientific evidence that has been used to support or refute ideas or arguments</a:t>
                      </a:r>
                    </a:p>
                    <a:p>
                      <a:pPr marL="0" indent="0">
                        <a:lnSpc>
                          <a:spcPct val="107000"/>
                        </a:lnSpc>
                        <a:spcAft>
                          <a:spcPts val="0"/>
                        </a:spcAft>
                      </a:pPr>
                      <a:endParaRPr lang="en-GB" sz="5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23495" indent="0" algn="ctr">
                        <a:lnSpc>
                          <a:spcPct val="107000"/>
                        </a:lnSpc>
                        <a:spcAft>
                          <a:spcPts val="0"/>
                        </a:spcAft>
                      </a:pPr>
                      <a:endParaRPr lang="en-GB" sz="50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txBody>
                  <a:tcPr marL="44435" marR="22218" marT="34794" marB="2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27940" indent="0" algn="ctr">
                        <a:lnSpc>
                          <a:spcPct val="107000"/>
                        </a:lnSpc>
                        <a:spcAft>
                          <a:spcPts val="0"/>
                        </a:spcAft>
                      </a:pPr>
                      <a:r>
                        <a:rPr lang="en-GB" sz="5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Evolution and inheritance </a:t>
                      </a:r>
                      <a:endParaRPr lang="en-GB" sz="5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lvl="0" indent="0" fontAlgn="base">
                        <a:lnSpc>
                          <a:spcPct val="100000"/>
                        </a:lnSpc>
                        <a:spcAft>
                          <a:spcPts val="205"/>
                        </a:spcAft>
                        <a:buClr>
                          <a:srgbClr val="000000"/>
                        </a:buClr>
                        <a:buSzPts val="1000"/>
                        <a:buFont typeface="Arial" panose="020B0604020202020204" pitchFamily="34" charset="0"/>
                        <a:buChar char="•"/>
                      </a:pPr>
                      <a:r>
                        <a:rPr lang="en-GB" sz="5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recognise that living things have changed over time and that fossils provide information about living things that inhabited the Earth millions of years ago </a:t>
                      </a:r>
                    </a:p>
                    <a:p>
                      <a:pPr marL="0" lvl="0" indent="0" fontAlgn="base">
                        <a:lnSpc>
                          <a:spcPct val="100000"/>
                        </a:lnSpc>
                        <a:spcAft>
                          <a:spcPts val="220"/>
                        </a:spcAft>
                        <a:buClr>
                          <a:srgbClr val="000000"/>
                        </a:buClr>
                        <a:buSzPts val="1000"/>
                        <a:buFont typeface="Arial" panose="020B0604020202020204" pitchFamily="34" charset="0"/>
                        <a:buChar char="•"/>
                      </a:pPr>
                      <a:r>
                        <a:rPr lang="en-GB" sz="5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recognise that living things produce offspring of the same kind, but normally offspring vary and are not identical to their parents </a:t>
                      </a:r>
                    </a:p>
                    <a:p>
                      <a:pPr marL="0" lvl="0" indent="0" fontAlgn="base">
                        <a:lnSpc>
                          <a:spcPct val="100000"/>
                        </a:lnSpc>
                        <a:spcAft>
                          <a:spcPts val="5"/>
                        </a:spcAft>
                        <a:buClr>
                          <a:srgbClr val="000000"/>
                        </a:buClr>
                        <a:buSzPts val="1000"/>
                        <a:buFont typeface="Arial" panose="020B0604020202020204" pitchFamily="34" charset="0"/>
                        <a:buChar char="•"/>
                      </a:pPr>
                      <a:r>
                        <a:rPr lang="en-GB" sz="5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identify how animals and plants are adapted to suit their environment in different ways and that adaptation may lead to evolution. </a:t>
                      </a:r>
                    </a:p>
                    <a:p>
                      <a:pPr marL="0" indent="0" algn="ctr">
                        <a:lnSpc>
                          <a:spcPct val="107000"/>
                        </a:lnSpc>
                        <a:spcAft>
                          <a:spcPts val="0"/>
                        </a:spcAft>
                      </a:pPr>
                      <a:r>
                        <a:rPr lang="en-GB" sz="5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500" b="1"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Working scientifically</a:t>
                      </a:r>
                    </a:p>
                    <a:p>
                      <a:pPr marL="171450" indent="-171450">
                        <a:lnSpc>
                          <a:spcPct val="107000"/>
                        </a:lnSpc>
                        <a:spcAft>
                          <a:spcPts val="0"/>
                        </a:spcAft>
                        <a:buFont typeface="Arial" panose="020B0604020202020204" pitchFamily="34" charset="0"/>
                        <a:buChar char="•"/>
                      </a:pPr>
                      <a:r>
                        <a:rPr lang="en-GB" sz="5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planning different types of scientific enquiries to answer questions, including recognising and controlling variables where necessary</a:t>
                      </a:r>
                    </a:p>
                    <a:p>
                      <a:pPr marL="171450" indent="-171450">
                        <a:lnSpc>
                          <a:spcPct val="107000"/>
                        </a:lnSpc>
                        <a:spcAft>
                          <a:spcPts val="0"/>
                        </a:spcAft>
                        <a:buFont typeface="Arial" panose="020B0604020202020204" pitchFamily="34" charset="0"/>
                        <a:buChar char="•"/>
                      </a:pPr>
                      <a:r>
                        <a:rPr lang="en-GB" sz="5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taking measurements, using a range of scientific equipment, with increasing accuracy and precision, taking repeat readings when appropriate</a:t>
                      </a:r>
                    </a:p>
                    <a:p>
                      <a:pPr marL="171450" indent="-171450">
                        <a:lnSpc>
                          <a:spcPct val="107000"/>
                        </a:lnSpc>
                        <a:spcAft>
                          <a:spcPts val="0"/>
                        </a:spcAft>
                        <a:buFont typeface="Arial" panose="020B0604020202020204" pitchFamily="34" charset="0"/>
                        <a:buChar char="•"/>
                      </a:pPr>
                      <a:r>
                        <a:rPr lang="en-GB" sz="5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recording data and results of increasing complexity using scientific diagrams and labels, classification keys, tables, scatter graphs, bar and line graphs</a:t>
                      </a:r>
                    </a:p>
                    <a:p>
                      <a:pPr marL="171450" indent="-171450">
                        <a:lnSpc>
                          <a:spcPct val="107000"/>
                        </a:lnSpc>
                        <a:spcAft>
                          <a:spcPts val="0"/>
                        </a:spcAft>
                        <a:buFont typeface="Arial" panose="020B0604020202020204" pitchFamily="34" charset="0"/>
                        <a:buChar char="•"/>
                      </a:pPr>
                      <a:r>
                        <a:rPr lang="en-GB" sz="5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using test results to make predictions to set up further comparative and fair tests</a:t>
                      </a:r>
                    </a:p>
                    <a:p>
                      <a:pPr marL="171450" indent="-171450">
                        <a:lnSpc>
                          <a:spcPct val="107000"/>
                        </a:lnSpc>
                        <a:spcAft>
                          <a:spcPts val="0"/>
                        </a:spcAft>
                        <a:buFont typeface="Arial" panose="020B0604020202020204" pitchFamily="34" charset="0"/>
                        <a:buChar char="•"/>
                      </a:pPr>
                      <a:r>
                        <a:rPr lang="en-GB" sz="5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reporting and presenting findings from enquiries, including conclusions, causal relationships and explanations of and degree of trust in results, in oral and written forms such as displays and other presentations</a:t>
                      </a:r>
                    </a:p>
                    <a:p>
                      <a:pPr marL="171450" indent="-171450">
                        <a:lnSpc>
                          <a:spcPct val="107000"/>
                        </a:lnSpc>
                        <a:spcAft>
                          <a:spcPts val="0"/>
                        </a:spcAft>
                        <a:buFont typeface="Arial" panose="020B0604020202020204" pitchFamily="34" charset="0"/>
                        <a:buChar char="•"/>
                      </a:pPr>
                      <a:r>
                        <a:rPr lang="en-GB" sz="5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identifying scientific evidence that has been used to support or refute ideas or arguments</a:t>
                      </a:r>
                    </a:p>
                    <a:p>
                      <a:pPr marL="0" indent="0">
                        <a:lnSpc>
                          <a:spcPct val="107000"/>
                        </a:lnSpc>
                        <a:spcAft>
                          <a:spcPts val="0"/>
                        </a:spcAft>
                      </a:pPr>
                      <a:endParaRPr lang="en-GB" sz="500" b="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indent="0" algn="ctr">
                        <a:lnSpc>
                          <a:spcPct val="107000"/>
                        </a:lnSpc>
                        <a:spcAft>
                          <a:spcPts val="0"/>
                        </a:spcAft>
                      </a:pPr>
                      <a:endParaRPr lang="en-GB" sz="5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44435" marR="22218" marT="34794" marB="2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11430" indent="0" algn="ctr">
                        <a:lnSpc>
                          <a:spcPct val="107000"/>
                        </a:lnSpc>
                        <a:spcAft>
                          <a:spcPts val="0"/>
                        </a:spcAft>
                      </a:pPr>
                      <a:r>
                        <a:rPr lang="en-GB" sz="5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500" b="1" u="none" strike="noStrike" dirty="0" smtClean="0">
                          <a:solidFill>
                            <a:srgbClr val="0070C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Properties and changes of materials</a:t>
                      </a:r>
                    </a:p>
                    <a:p>
                      <a:pPr marL="171450" marR="11430" indent="-171450" algn="l">
                        <a:lnSpc>
                          <a:spcPct val="107000"/>
                        </a:lnSpc>
                        <a:spcAft>
                          <a:spcPts val="0"/>
                        </a:spcAft>
                        <a:buFont typeface="Arial" panose="020B0604020202020204" pitchFamily="34" charset="0"/>
                        <a:buChar char="•"/>
                      </a:pPr>
                      <a:r>
                        <a:rPr lang="en-GB" sz="500" b="0" u="none" strike="noStrike" dirty="0" smtClean="0">
                          <a:solidFill>
                            <a:schemeClr val="tx1"/>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compare and group together everyday materials on the basis of their properties, including their solubility and response to magnets</a:t>
                      </a:r>
                    </a:p>
                    <a:p>
                      <a:pPr marL="171450" marR="11430" indent="-171450" algn="l">
                        <a:lnSpc>
                          <a:spcPct val="107000"/>
                        </a:lnSpc>
                        <a:spcAft>
                          <a:spcPts val="0"/>
                        </a:spcAft>
                        <a:buFont typeface="Arial" panose="020B0604020202020204" pitchFamily="34" charset="0"/>
                        <a:buChar char="•"/>
                      </a:pPr>
                      <a:r>
                        <a:rPr lang="en-GB" sz="500" b="0" u="none" strike="noStrike" dirty="0" smtClean="0">
                          <a:solidFill>
                            <a:schemeClr val="tx1"/>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know that some materials will dissolve in liquid to form a solution, and describe how to recover a substance from a solution</a:t>
                      </a:r>
                    </a:p>
                    <a:p>
                      <a:pPr marL="171450" marR="11430" indent="-171450" algn="l">
                        <a:lnSpc>
                          <a:spcPct val="107000"/>
                        </a:lnSpc>
                        <a:spcAft>
                          <a:spcPts val="0"/>
                        </a:spcAft>
                        <a:buFont typeface="Arial" panose="020B0604020202020204" pitchFamily="34" charset="0"/>
                        <a:buChar char="•"/>
                      </a:pPr>
                      <a:r>
                        <a:rPr lang="en-GB" sz="500" b="0" u="none" strike="noStrike" dirty="0" smtClean="0">
                          <a:solidFill>
                            <a:schemeClr val="tx1"/>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use knowledge of solids, liquids and gases to decide how mixtures might be separated, including through filtering, sieving and evaporating</a:t>
                      </a:r>
                    </a:p>
                    <a:p>
                      <a:pPr marL="171450" marR="11430" indent="-171450" algn="l">
                        <a:lnSpc>
                          <a:spcPct val="107000"/>
                        </a:lnSpc>
                        <a:spcAft>
                          <a:spcPts val="0"/>
                        </a:spcAft>
                        <a:buFont typeface="Arial" panose="020B0604020202020204" pitchFamily="34" charset="0"/>
                        <a:buChar char="•"/>
                      </a:pPr>
                      <a:r>
                        <a:rPr lang="en-GB" sz="500" b="0" u="none" strike="noStrike" dirty="0" smtClean="0">
                          <a:solidFill>
                            <a:schemeClr val="tx1"/>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demonstrate that dissolving, mixing and changes of state are reversible changes</a:t>
                      </a:r>
                    </a:p>
                    <a:p>
                      <a:pPr marL="171450" marR="11430" indent="-171450" algn="l">
                        <a:lnSpc>
                          <a:spcPct val="107000"/>
                        </a:lnSpc>
                        <a:spcAft>
                          <a:spcPts val="0"/>
                        </a:spcAft>
                        <a:buFont typeface="Arial" panose="020B0604020202020204" pitchFamily="34" charset="0"/>
                        <a:buChar char="•"/>
                      </a:pPr>
                      <a:r>
                        <a:rPr lang="en-GB" sz="500" b="0" u="none" strike="noStrike" dirty="0" smtClean="0">
                          <a:solidFill>
                            <a:schemeClr val="tx1"/>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explain that some changes result in the formation of new materials, and that this kind of change is not usually reversible, including changes associated with burning and the action of acid on bicarbonate of soda</a:t>
                      </a:r>
                    </a:p>
                    <a:p>
                      <a:pPr marL="0" marR="11430" lvl="0" indent="0" algn="ctr" defTabSz="914400" rtl="0" eaLnBrk="1" fontAlgn="auto" latinLnBrk="0" hangingPunct="1">
                        <a:lnSpc>
                          <a:spcPct val="107000"/>
                        </a:lnSpc>
                        <a:spcBef>
                          <a:spcPts val="0"/>
                        </a:spcBef>
                        <a:spcAft>
                          <a:spcPts val="0"/>
                        </a:spcAft>
                        <a:buClrTx/>
                        <a:buSzTx/>
                        <a:buFontTx/>
                        <a:buNone/>
                        <a:tabLst/>
                        <a:defRPr/>
                      </a:pPr>
                      <a:r>
                        <a:rPr lang="en-GB" sz="500" b="1"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Working scientifically</a:t>
                      </a:r>
                    </a:p>
                    <a:p>
                      <a:pPr marL="171450" marR="1143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GB" sz="5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planning different types of scientific enquiries to answer questions, including recognising and controlling variables where necessary</a:t>
                      </a:r>
                    </a:p>
                    <a:p>
                      <a:pPr marL="171450" marR="1143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GB" sz="5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taking measurements, using a range of scientific equipment, with increasing accuracy and precision, taking repeat readings when appropriate</a:t>
                      </a:r>
                    </a:p>
                    <a:p>
                      <a:pPr marL="171450" marR="1143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GB" sz="5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recording data and results of increasing complexity using scientific diagrams and labels, classification keys, tables, scatter graphs, bar and line graphs</a:t>
                      </a:r>
                    </a:p>
                    <a:p>
                      <a:pPr marL="171450" marR="1143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GB" sz="5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using test results to make predictions to set up further comparative and fair tests</a:t>
                      </a:r>
                    </a:p>
                    <a:p>
                      <a:pPr marL="171450" marR="1143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GB" sz="5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reporting and presenting findings from enquiries, including conclusions, causal relationships and explanations of and degree of trust in results, in oral and written forms such as displays and other presentations</a:t>
                      </a:r>
                    </a:p>
                    <a:p>
                      <a:pPr marL="171450" marR="1143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GB" sz="5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identifying scientific evidence that has been used to support or refute ideas or arguments</a:t>
                      </a:r>
                    </a:p>
                  </a:txBody>
                  <a:tcPr marL="44435" marR="22218" marT="34794" marB="2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fontAlgn="base">
                        <a:lnSpc>
                          <a:spcPct val="107000"/>
                        </a:lnSpc>
                        <a:spcAft>
                          <a:spcPts val="10"/>
                        </a:spcAft>
                        <a:buClr>
                          <a:srgbClr val="000000"/>
                        </a:buClr>
                        <a:buSzPts val="1000"/>
                        <a:buFont typeface="Arial" panose="020B0604020202020204" pitchFamily="34" charset="0"/>
                        <a:buChar char="•"/>
                      </a:pPr>
                      <a:endParaRPr lang="en-GB" sz="500" b="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p>
                      <a:pPr marL="0" marR="33655" indent="0" algn="ctr">
                        <a:lnSpc>
                          <a:spcPct val="107000"/>
                        </a:lnSpc>
                        <a:spcAft>
                          <a:spcPts val="0"/>
                        </a:spcAft>
                      </a:pPr>
                      <a:r>
                        <a:rPr lang="en-GB" sz="5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Living things and</a:t>
                      </a:r>
                      <a:r>
                        <a:rPr lang="en-GB" sz="5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their habitats</a:t>
                      </a:r>
                    </a:p>
                    <a:p>
                      <a:pPr marL="0" marR="33655" indent="0" algn="ctr">
                        <a:lnSpc>
                          <a:spcPct val="107000"/>
                        </a:lnSpc>
                        <a:spcAft>
                          <a:spcPts val="0"/>
                        </a:spcAft>
                      </a:pPr>
                      <a:r>
                        <a:rPr lang="en-GB" sz="5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(Y5)</a:t>
                      </a:r>
                    </a:p>
                    <a:p>
                      <a:pPr marL="0" marR="33655" indent="0" algn="ctr">
                        <a:lnSpc>
                          <a:spcPct val="107000"/>
                        </a:lnSpc>
                        <a:spcAft>
                          <a:spcPts val="0"/>
                        </a:spcAft>
                      </a:pPr>
                      <a:endParaRPr lang="en-GB" sz="500" b="1" baseline="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171450" marR="33655" indent="-171450" algn="l">
                        <a:lnSpc>
                          <a:spcPct val="107000"/>
                        </a:lnSpc>
                        <a:spcAft>
                          <a:spcPts val="0"/>
                        </a:spcAft>
                        <a:buFont typeface="Arial" panose="020B0604020202020204" pitchFamily="34" charset="0"/>
                        <a:buChar char="•"/>
                      </a:pPr>
                      <a:r>
                        <a:rPr lang="en-GB" sz="500" b="0" dirty="0" smtClean="0">
                          <a:solidFill>
                            <a:schemeClr val="tx1"/>
                          </a:solidFill>
                          <a:effectLst/>
                          <a:latin typeface="Twinkl Cursive Unlooped" panose="02000000000000000000" pitchFamily="2" charset="0"/>
                          <a:ea typeface="Calibri" panose="020F0502020204030204" pitchFamily="34" charset="0"/>
                          <a:cs typeface="Times New Roman" panose="02020603050405020304" pitchFamily="18" charset="0"/>
                        </a:rPr>
                        <a:t>describe the differences in the life cycles of a mammal, an amphibian, an insect and a bird</a:t>
                      </a:r>
                    </a:p>
                    <a:p>
                      <a:pPr marL="171450" marR="33655" indent="-171450" algn="l">
                        <a:lnSpc>
                          <a:spcPct val="107000"/>
                        </a:lnSpc>
                        <a:spcAft>
                          <a:spcPts val="0"/>
                        </a:spcAft>
                        <a:buFont typeface="Arial" panose="020B0604020202020204" pitchFamily="34" charset="0"/>
                        <a:buChar char="•"/>
                      </a:pPr>
                      <a:r>
                        <a:rPr lang="en-GB" sz="500" b="0" dirty="0" smtClean="0">
                          <a:solidFill>
                            <a:schemeClr val="tx1"/>
                          </a:solidFill>
                          <a:effectLst/>
                          <a:latin typeface="Twinkl Cursive Unlooped" panose="02000000000000000000" pitchFamily="2" charset="0"/>
                          <a:ea typeface="Calibri" panose="020F0502020204030204" pitchFamily="34" charset="0"/>
                          <a:cs typeface="Times New Roman" panose="02020603050405020304" pitchFamily="18" charset="0"/>
                        </a:rPr>
                        <a:t> describe the life process of reproduction in some plants and animals </a:t>
                      </a:r>
                    </a:p>
                    <a:p>
                      <a:pPr marL="0" marR="33655" indent="0" algn="ctr">
                        <a:lnSpc>
                          <a:spcPct val="107000"/>
                        </a:lnSpc>
                        <a:spcAft>
                          <a:spcPts val="0"/>
                        </a:spcAft>
                      </a:pPr>
                      <a:endParaRPr lang="en-GB" sz="5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1270" indent="0" algn="ctr">
                        <a:lnSpc>
                          <a:spcPct val="107000"/>
                        </a:lnSpc>
                        <a:spcAft>
                          <a:spcPts val="20"/>
                        </a:spcAft>
                      </a:pPr>
                      <a:r>
                        <a:rPr lang="en-GB" sz="500" b="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a:t>
                      </a:r>
                      <a:endParaRPr lang="en-GB" sz="5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0" marR="1270" indent="0" algn="ctr">
                        <a:lnSpc>
                          <a:spcPct val="107000"/>
                        </a:lnSpc>
                        <a:spcAft>
                          <a:spcPts val="20"/>
                        </a:spcAft>
                      </a:pPr>
                      <a:r>
                        <a:rPr lang="en-GB" sz="500" b="1"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Working scientifically</a:t>
                      </a:r>
                    </a:p>
                    <a:p>
                      <a:pPr marL="171450" marR="1270" indent="-171450" algn="l">
                        <a:lnSpc>
                          <a:spcPct val="107000"/>
                        </a:lnSpc>
                        <a:spcAft>
                          <a:spcPts val="20"/>
                        </a:spcAft>
                        <a:buFont typeface="Arial" panose="020B0604020202020204" pitchFamily="34" charset="0"/>
                        <a:buChar char="•"/>
                      </a:pPr>
                      <a:r>
                        <a:rPr lang="en-GB" sz="5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planning different types of scientific enquiries to answer questions, including recognising and controlling variables where necessary</a:t>
                      </a:r>
                    </a:p>
                    <a:p>
                      <a:pPr marL="171450" marR="1270" indent="-171450" algn="l">
                        <a:lnSpc>
                          <a:spcPct val="107000"/>
                        </a:lnSpc>
                        <a:spcAft>
                          <a:spcPts val="20"/>
                        </a:spcAft>
                        <a:buFont typeface="Arial" panose="020B0604020202020204" pitchFamily="34" charset="0"/>
                        <a:buChar char="•"/>
                      </a:pPr>
                      <a:r>
                        <a:rPr lang="en-GB" sz="5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recording data and results of increasing complexity using scientific diagrams and labels, classification keys, tables, scatter graphs, bar and line graphs</a:t>
                      </a:r>
                    </a:p>
                    <a:p>
                      <a:pPr marL="171450" marR="1270" indent="-171450" algn="l">
                        <a:lnSpc>
                          <a:spcPct val="107000"/>
                        </a:lnSpc>
                        <a:spcAft>
                          <a:spcPts val="20"/>
                        </a:spcAft>
                        <a:buFont typeface="Arial" panose="020B0604020202020204" pitchFamily="34" charset="0"/>
                        <a:buChar char="•"/>
                      </a:pPr>
                      <a:r>
                        <a:rPr lang="en-GB" sz="5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 reporting and presenting findings from enquiries, including conclusions, causal relationships and explanations of and degree of trust in results, in oral and written forms such as displays and other presentations</a:t>
                      </a:r>
                    </a:p>
                    <a:p>
                      <a:pPr marL="171450" marR="1270" indent="-171450" algn="l">
                        <a:lnSpc>
                          <a:spcPct val="107000"/>
                        </a:lnSpc>
                        <a:spcAft>
                          <a:spcPts val="20"/>
                        </a:spcAft>
                        <a:buFont typeface="Arial" panose="020B0604020202020204" pitchFamily="34" charset="0"/>
                        <a:buChar char="•"/>
                      </a:pPr>
                      <a:r>
                        <a:rPr lang="en-GB" sz="500" b="0" dirty="0" smtClean="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identifying scientific evidence that has been used to support or refute ideas or arguments</a:t>
                      </a:r>
                    </a:p>
                    <a:p>
                      <a:pPr marL="0" indent="0" algn="ctr">
                        <a:lnSpc>
                          <a:spcPct val="107000"/>
                        </a:lnSpc>
                        <a:spcAft>
                          <a:spcPts val="0"/>
                        </a:spcAft>
                      </a:pPr>
                      <a:endParaRPr lang="en-GB" sz="500" b="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txBody>
                  <a:tcPr marL="44435" marR="22218" marT="34794" marB="2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33655" indent="0" algn="ctr">
                        <a:lnSpc>
                          <a:spcPct val="107000"/>
                        </a:lnSpc>
                        <a:spcAft>
                          <a:spcPts val="0"/>
                        </a:spcAft>
                      </a:pPr>
                      <a:endParaRPr lang="en-GB" sz="500" b="1" dirty="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44435" marR="22218" marT="34794" marB="2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4383456"/>
                  </a:ext>
                </a:extLst>
              </a:tr>
            </a:tbl>
          </a:graphicData>
        </a:graphic>
      </p:graphicFrame>
      <p:pic>
        <p:nvPicPr>
          <p:cNvPr id="8" name="Picture 7"/>
          <p:cNvPicPr>
            <a:picLocks noChangeAspect="1"/>
          </p:cNvPicPr>
          <p:nvPr/>
        </p:nvPicPr>
        <p:blipFill>
          <a:blip r:embed="rId2"/>
          <a:stretch>
            <a:fillRect/>
          </a:stretch>
        </p:blipFill>
        <p:spPr>
          <a:xfrm>
            <a:off x="9538933" y="807855"/>
            <a:ext cx="398730" cy="414977"/>
          </a:xfrm>
          <a:prstGeom prst="rect">
            <a:avLst/>
          </a:prstGeom>
        </p:spPr>
      </p:pic>
    </p:spTree>
    <p:extLst>
      <p:ext uri="{BB962C8B-B14F-4D97-AF65-F5344CB8AC3E}">
        <p14:creationId xmlns:p14="http://schemas.microsoft.com/office/powerpoint/2010/main" val="15458389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5687</Words>
  <Application>Microsoft Office PowerPoint</Application>
  <PresentationFormat>Widescreen</PresentationFormat>
  <Paragraphs>561</Paragraphs>
  <Slides>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Calibri Light</vt:lpstr>
      <vt:lpstr>MS ??</vt:lpstr>
      <vt:lpstr>Symbol</vt:lpstr>
      <vt:lpstr>Times New Roman</vt:lpstr>
      <vt:lpstr>Twinkl Cursive Unlooped</vt:lpstr>
      <vt:lpstr>Office Theme</vt:lpstr>
      <vt:lpstr>Science Overview Year A</vt:lpstr>
      <vt:lpstr>Science Overview Year B</vt:lpstr>
      <vt:lpstr>Science Overview (KS1 A)</vt:lpstr>
      <vt:lpstr>Science Overview (KS1 B)</vt:lpstr>
      <vt:lpstr>Science Overview (LKS2 A)</vt:lpstr>
      <vt:lpstr>Science Overview (LKS2 B)</vt:lpstr>
      <vt:lpstr>Science Overview (UKS2 A)</vt:lpstr>
      <vt:lpstr>Science Overview (UKS2 B)</vt:lpstr>
    </vt:vector>
  </TitlesOfParts>
  <Company>St Pirans Cross MAT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Overview Year A</dc:title>
  <dc:creator>glowe</dc:creator>
  <cp:lastModifiedBy>glowe</cp:lastModifiedBy>
  <cp:revision>1</cp:revision>
  <dcterms:created xsi:type="dcterms:W3CDTF">2021-12-08T16:24:20Z</dcterms:created>
  <dcterms:modified xsi:type="dcterms:W3CDTF">2021-12-08T16:24:33Z</dcterms:modified>
</cp:coreProperties>
</file>