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4660"/>
  </p:normalViewPr>
  <p:slideViewPr>
    <p:cSldViewPr snapToGrid="0">
      <p:cViewPr varScale="1">
        <p:scale>
          <a:sx n="71" d="100"/>
          <a:sy n="71"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5302D77-9D0C-4A62-A36B-2329B53CA3B5}" type="datetimeFigureOut">
              <a:rPr lang="en-GB" smtClean="0"/>
              <a:t>30/11/2021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F14D8-7E24-465F-A468-E774750E34DE}" type="slidenum">
              <a:rPr lang="en-GB" smtClean="0"/>
              <a:t>‹#›</a:t>
            </a:fld>
            <a:endParaRPr lang="en-GB"/>
          </a:p>
        </p:txBody>
      </p:sp>
    </p:spTree>
    <p:extLst>
      <p:ext uri="{BB962C8B-B14F-4D97-AF65-F5344CB8AC3E}">
        <p14:creationId xmlns:p14="http://schemas.microsoft.com/office/powerpoint/2010/main" val="1895470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302D77-9D0C-4A62-A36B-2329B53CA3B5}" type="datetimeFigureOut">
              <a:rPr lang="en-GB" smtClean="0"/>
              <a:t>30/11/2021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F14D8-7E24-465F-A468-E774750E34DE}" type="slidenum">
              <a:rPr lang="en-GB" smtClean="0"/>
              <a:t>‹#›</a:t>
            </a:fld>
            <a:endParaRPr lang="en-GB"/>
          </a:p>
        </p:txBody>
      </p:sp>
    </p:spTree>
    <p:extLst>
      <p:ext uri="{BB962C8B-B14F-4D97-AF65-F5344CB8AC3E}">
        <p14:creationId xmlns:p14="http://schemas.microsoft.com/office/powerpoint/2010/main" val="3882948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302D77-9D0C-4A62-A36B-2329B53CA3B5}" type="datetimeFigureOut">
              <a:rPr lang="en-GB" smtClean="0"/>
              <a:t>30/11/2021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F14D8-7E24-465F-A468-E774750E34DE}" type="slidenum">
              <a:rPr lang="en-GB" smtClean="0"/>
              <a:t>‹#›</a:t>
            </a:fld>
            <a:endParaRPr lang="en-GB"/>
          </a:p>
        </p:txBody>
      </p:sp>
    </p:spTree>
    <p:extLst>
      <p:ext uri="{BB962C8B-B14F-4D97-AF65-F5344CB8AC3E}">
        <p14:creationId xmlns:p14="http://schemas.microsoft.com/office/powerpoint/2010/main" val="2597578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302D77-9D0C-4A62-A36B-2329B53CA3B5}" type="datetimeFigureOut">
              <a:rPr lang="en-GB" smtClean="0"/>
              <a:t>30/11/2021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F14D8-7E24-465F-A468-E774750E34DE}" type="slidenum">
              <a:rPr lang="en-GB" smtClean="0"/>
              <a:t>‹#›</a:t>
            </a:fld>
            <a:endParaRPr lang="en-GB"/>
          </a:p>
        </p:txBody>
      </p:sp>
    </p:spTree>
    <p:extLst>
      <p:ext uri="{BB962C8B-B14F-4D97-AF65-F5344CB8AC3E}">
        <p14:creationId xmlns:p14="http://schemas.microsoft.com/office/powerpoint/2010/main" val="3701845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41"/>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2" y="4589466"/>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5302D77-9D0C-4A62-A36B-2329B53CA3B5}" type="datetimeFigureOut">
              <a:rPr lang="en-GB" smtClean="0"/>
              <a:t>30/11/2021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F14D8-7E24-465F-A468-E774750E34DE}" type="slidenum">
              <a:rPr lang="en-GB" smtClean="0"/>
              <a:t>‹#›</a:t>
            </a:fld>
            <a:endParaRPr lang="en-GB"/>
          </a:p>
        </p:txBody>
      </p:sp>
    </p:spTree>
    <p:extLst>
      <p:ext uri="{BB962C8B-B14F-4D97-AF65-F5344CB8AC3E}">
        <p14:creationId xmlns:p14="http://schemas.microsoft.com/office/powerpoint/2010/main" val="1529525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1"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1"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302D77-9D0C-4A62-A36B-2329B53CA3B5}" type="datetimeFigureOut">
              <a:rPr lang="en-GB" smtClean="0"/>
              <a:t>30/11/2021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2F14D8-7E24-465F-A468-E774750E34DE}" type="slidenum">
              <a:rPr lang="en-GB" smtClean="0"/>
              <a:t>‹#›</a:t>
            </a:fld>
            <a:endParaRPr lang="en-GB"/>
          </a:p>
        </p:txBody>
      </p:sp>
    </p:spTree>
    <p:extLst>
      <p:ext uri="{BB962C8B-B14F-4D97-AF65-F5344CB8AC3E}">
        <p14:creationId xmlns:p14="http://schemas.microsoft.com/office/powerpoint/2010/main" val="1417527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8"/>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90"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90"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302D77-9D0C-4A62-A36B-2329B53CA3B5}" type="datetimeFigureOut">
              <a:rPr lang="en-GB" smtClean="0"/>
              <a:t>30/11/2021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2F14D8-7E24-465F-A468-E774750E34DE}" type="slidenum">
              <a:rPr lang="en-GB" smtClean="0"/>
              <a:t>‹#›</a:t>
            </a:fld>
            <a:endParaRPr lang="en-GB"/>
          </a:p>
        </p:txBody>
      </p:sp>
    </p:spTree>
    <p:extLst>
      <p:ext uri="{BB962C8B-B14F-4D97-AF65-F5344CB8AC3E}">
        <p14:creationId xmlns:p14="http://schemas.microsoft.com/office/powerpoint/2010/main" val="641894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302D77-9D0C-4A62-A36B-2329B53CA3B5}" type="datetimeFigureOut">
              <a:rPr lang="en-GB" smtClean="0"/>
              <a:t>30/11/2021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02F14D8-7E24-465F-A468-E774750E34DE}" type="slidenum">
              <a:rPr lang="en-GB" smtClean="0"/>
              <a:t>‹#›</a:t>
            </a:fld>
            <a:endParaRPr lang="en-GB"/>
          </a:p>
        </p:txBody>
      </p:sp>
    </p:spTree>
    <p:extLst>
      <p:ext uri="{BB962C8B-B14F-4D97-AF65-F5344CB8AC3E}">
        <p14:creationId xmlns:p14="http://schemas.microsoft.com/office/powerpoint/2010/main" val="1112102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302D77-9D0C-4A62-A36B-2329B53CA3B5}" type="datetimeFigureOut">
              <a:rPr lang="en-GB" smtClean="0"/>
              <a:t>30/11/2021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02F14D8-7E24-465F-A468-E774750E34DE}" type="slidenum">
              <a:rPr lang="en-GB" smtClean="0"/>
              <a:t>‹#›</a:t>
            </a:fld>
            <a:endParaRPr lang="en-GB"/>
          </a:p>
        </p:txBody>
      </p:sp>
    </p:spTree>
    <p:extLst>
      <p:ext uri="{BB962C8B-B14F-4D97-AF65-F5344CB8AC3E}">
        <p14:creationId xmlns:p14="http://schemas.microsoft.com/office/powerpoint/2010/main" val="1488369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8"/>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302D77-9D0C-4A62-A36B-2329B53CA3B5}" type="datetimeFigureOut">
              <a:rPr lang="en-GB" smtClean="0"/>
              <a:t>30/11/2021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2F14D8-7E24-465F-A468-E774750E34DE}" type="slidenum">
              <a:rPr lang="en-GB" smtClean="0"/>
              <a:t>‹#›</a:t>
            </a:fld>
            <a:endParaRPr lang="en-GB"/>
          </a:p>
        </p:txBody>
      </p:sp>
    </p:spTree>
    <p:extLst>
      <p:ext uri="{BB962C8B-B14F-4D97-AF65-F5344CB8AC3E}">
        <p14:creationId xmlns:p14="http://schemas.microsoft.com/office/powerpoint/2010/main" val="3837142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8"/>
            <a:ext cx="6172201"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302D77-9D0C-4A62-A36B-2329B53CA3B5}" type="datetimeFigureOut">
              <a:rPr lang="en-GB" smtClean="0"/>
              <a:t>30/11/2021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2F14D8-7E24-465F-A468-E774750E34DE}" type="slidenum">
              <a:rPr lang="en-GB" smtClean="0"/>
              <a:t>‹#›</a:t>
            </a:fld>
            <a:endParaRPr lang="en-GB"/>
          </a:p>
        </p:txBody>
      </p:sp>
    </p:spTree>
    <p:extLst>
      <p:ext uri="{BB962C8B-B14F-4D97-AF65-F5344CB8AC3E}">
        <p14:creationId xmlns:p14="http://schemas.microsoft.com/office/powerpoint/2010/main" val="2029807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8"/>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1"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302D77-9D0C-4A62-A36B-2329B53CA3B5}" type="datetimeFigureOut">
              <a:rPr lang="en-GB" smtClean="0"/>
              <a:t>30/11/2021</a:t>
            </a:fld>
            <a:endParaRPr lang="en-GB"/>
          </a:p>
        </p:txBody>
      </p:sp>
      <p:sp>
        <p:nvSpPr>
          <p:cNvPr id="5" name="Footer Placeholder 4"/>
          <p:cNvSpPr>
            <a:spLocks noGrp="1"/>
          </p:cNvSpPr>
          <p:nvPr>
            <p:ph type="ftr" sz="quarter" idx="3"/>
          </p:nvPr>
        </p:nvSpPr>
        <p:spPr>
          <a:xfrm>
            <a:off x="4038601"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1"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2F14D8-7E24-465F-A468-E774750E34DE}" type="slidenum">
              <a:rPr lang="en-GB" smtClean="0"/>
              <a:t>‹#›</a:t>
            </a:fld>
            <a:endParaRPr lang="en-GB"/>
          </a:p>
        </p:txBody>
      </p:sp>
    </p:spTree>
    <p:extLst>
      <p:ext uri="{BB962C8B-B14F-4D97-AF65-F5344CB8AC3E}">
        <p14:creationId xmlns:p14="http://schemas.microsoft.com/office/powerpoint/2010/main" val="18384211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104829"/>
            <a:ext cx="8543925" cy="563128"/>
          </a:xfrm>
        </p:spPr>
        <p:txBody>
          <a:bodyPr>
            <a:normAutofit fontScale="90000"/>
          </a:bodyPr>
          <a:lstStyle/>
          <a:p>
            <a:r>
              <a:rPr lang="en-GB" sz="3200" b="1" u="sng" dirty="0" smtClean="0">
                <a:latin typeface="Twinkl Cursive Unlooped" panose="02000000000000000000" pitchFamily="2" charset="0"/>
              </a:rPr>
              <a:t>Computing Overview</a:t>
            </a:r>
            <a:r>
              <a:rPr lang="en-GB" sz="3200" b="1" u="sng" dirty="0">
                <a:latin typeface="Twinkl Cursive Unlooped" panose="02000000000000000000" pitchFamily="2" charset="0"/>
              </a:rPr>
              <a:t/>
            </a:r>
            <a:br>
              <a:rPr lang="en-GB" sz="3200" b="1" u="sng" dirty="0">
                <a:latin typeface="Twinkl Cursive Unlooped" panose="02000000000000000000" pitchFamily="2" charset="0"/>
              </a:rPr>
            </a:br>
            <a:r>
              <a:rPr lang="en-GB" sz="3200" b="1" u="sng" dirty="0">
                <a:latin typeface="Twinkl Cursive Unlooped" panose="02000000000000000000" pitchFamily="2" charset="0"/>
              </a:rPr>
              <a:t>Year A</a:t>
            </a:r>
            <a:endParaRPr lang="en-GB" sz="3000" dirty="0"/>
          </a:p>
        </p:txBody>
      </p:sp>
      <p:sp>
        <p:nvSpPr>
          <p:cNvPr id="5" name="Rectangle 1"/>
          <p:cNvSpPr>
            <a:spLocks noChangeArrowheads="1"/>
          </p:cNvSpPr>
          <p:nvPr/>
        </p:nvSpPr>
        <p:spPr bwMode="auto">
          <a:xfrm>
            <a:off x="-3432858" y="-48399"/>
            <a:ext cx="2002185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1200" u="sng">
                <a:solidFill>
                  <a:prstClr val="black"/>
                </a:solidFill>
                <a:latin typeface="Calibri" panose="020F0502020204030204" pitchFamily="34" charset="0"/>
                <a:ea typeface="Calibri" panose="020F0502020204030204" pitchFamily="34" charset="0"/>
                <a:cs typeface="Times New Roman" panose="02020603050405020304" pitchFamily="18" charset="0"/>
              </a:rPr>
              <a:t>‘</a:t>
            </a:r>
            <a:r>
              <a:rPr lang="en-GB" altLang="en-US" sz="1200" b="1" u="sng">
                <a:solidFill>
                  <a:prstClr val="black"/>
                </a:solidFill>
                <a:latin typeface="Latina Essential Light" panose="00000400000000000000" pitchFamily="50" charset="0"/>
                <a:ea typeface="Calibri" panose="020F0502020204030204" pitchFamily="34" charset="0"/>
                <a:cs typeface="Times New Roman" panose="02020603050405020304" pitchFamily="18" charset="0"/>
              </a:rPr>
              <a:t>Be Bold</a:t>
            </a:r>
            <a:r>
              <a:rPr lang="en-GB" altLang="en-US" sz="1200" b="1" u="sng">
                <a:solidFill>
                  <a:prstClr val="black"/>
                </a:solidFill>
                <a:latin typeface="Calibri" panose="020F0502020204030204" pitchFamily="34" charset="0"/>
                <a:ea typeface="Calibri" panose="020F0502020204030204" pitchFamily="34" charset="0"/>
                <a:cs typeface="Times New Roman" panose="02020603050405020304" pitchFamily="18" charset="0"/>
              </a:rPr>
              <a:t>’</a:t>
            </a:r>
            <a:r>
              <a:rPr lang="en-GB" altLang="en-US" sz="1200" u="sng">
                <a:solidFill>
                  <a:prstClr val="black"/>
                </a:solidFill>
                <a:latin typeface="Latina Essential Light" panose="00000400000000000000" pitchFamily="50" charset="0"/>
                <a:ea typeface="Calibri" panose="020F0502020204030204" pitchFamily="34" charset="0"/>
                <a:cs typeface="Times New Roman" panose="02020603050405020304" pitchFamily="18" charset="0"/>
              </a:rPr>
              <a:t> Curriculum Overview  </a:t>
            </a:r>
            <a:endParaRPr lang="en-GB" altLang="en-US" sz="900">
              <a:solidFill>
                <a:prstClr val="black"/>
              </a:solidFill>
              <a:latin typeface="Calibri" panose="020F0502020204030204"/>
            </a:endParaRPr>
          </a:p>
          <a:p>
            <a:pPr eaLnBrk="0" fontAlgn="base" hangingPunct="0">
              <a:spcBef>
                <a:spcPct val="0"/>
              </a:spcBef>
              <a:spcAft>
                <a:spcPct val="0"/>
              </a:spcAft>
            </a:pPr>
            <a:endParaRPr lang="en-GB" altLang="en-US">
              <a:solidFill>
                <a:prstClr val="black"/>
              </a:solidFill>
              <a:latin typeface="Arial" panose="020B0604020202020204" pitchFamily="34" charset="0"/>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510804875"/>
              </p:ext>
            </p:extLst>
          </p:nvPr>
        </p:nvGraphicFramePr>
        <p:xfrm>
          <a:off x="247650" y="821185"/>
          <a:ext cx="11468102" cy="6235724"/>
        </p:xfrm>
        <a:graphic>
          <a:graphicData uri="http://schemas.openxmlformats.org/drawingml/2006/table">
            <a:tbl>
              <a:tblPr firstRow="1" firstCol="1" bandRow="1">
                <a:tableStyleId>{5C22544A-7EE6-4342-B048-85BDC9FD1C3A}</a:tableStyleId>
              </a:tblPr>
              <a:tblGrid>
                <a:gridCol w="844550">
                  <a:extLst>
                    <a:ext uri="{9D8B030D-6E8A-4147-A177-3AD203B41FA5}">
                      <a16:colId xmlns:a16="http://schemas.microsoft.com/office/drawing/2014/main" val="1334416328"/>
                    </a:ext>
                  </a:extLst>
                </a:gridCol>
                <a:gridCol w="1743517">
                  <a:extLst>
                    <a:ext uri="{9D8B030D-6E8A-4147-A177-3AD203B41FA5}">
                      <a16:colId xmlns:a16="http://schemas.microsoft.com/office/drawing/2014/main" val="2982643979"/>
                    </a:ext>
                  </a:extLst>
                </a:gridCol>
                <a:gridCol w="1776007">
                  <a:extLst>
                    <a:ext uri="{9D8B030D-6E8A-4147-A177-3AD203B41FA5}">
                      <a16:colId xmlns:a16="http://schemas.microsoft.com/office/drawing/2014/main" val="654265772"/>
                    </a:ext>
                  </a:extLst>
                </a:gridCol>
                <a:gridCol w="1776007">
                  <a:extLst>
                    <a:ext uri="{9D8B030D-6E8A-4147-A177-3AD203B41FA5}">
                      <a16:colId xmlns:a16="http://schemas.microsoft.com/office/drawing/2014/main" val="972999642"/>
                    </a:ext>
                  </a:extLst>
                </a:gridCol>
                <a:gridCol w="1776007">
                  <a:extLst>
                    <a:ext uri="{9D8B030D-6E8A-4147-A177-3AD203B41FA5}">
                      <a16:colId xmlns:a16="http://schemas.microsoft.com/office/drawing/2014/main" val="628781124"/>
                    </a:ext>
                  </a:extLst>
                </a:gridCol>
                <a:gridCol w="1776007">
                  <a:extLst>
                    <a:ext uri="{9D8B030D-6E8A-4147-A177-3AD203B41FA5}">
                      <a16:colId xmlns:a16="http://schemas.microsoft.com/office/drawing/2014/main" val="1090406246"/>
                    </a:ext>
                  </a:extLst>
                </a:gridCol>
                <a:gridCol w="1776007">
                  <a:extLst>
                    <a:ext uri="{9D8B030D-6E8A-4147-A177-3AD203B41FA5}">
                      <a16:colId xmlns:a16="http://schemas.microsoft.com/office/drawing/2014/main" val="3220054361"/>
                    </a:ext>
                  </a:extLst>
                </a:gridCol>
              </a:tblGrid>
              <a:tr h="407986">
                <a:tc>
                  <a:txBody>
                    <a:bodyPr/>
                    <a:lstStyle/>
                    <a:p>
                      <a:pPr algn="ctr">
                        <a:lnSpc>
                          <a:spcPct val="107000"/>
                        </a:lnSpc>
                        <a:spcAft>
                          <a:spcPts val="0"/>
                        </a:spcAft>
                      </a:pPr>
                      <a:r>
                        <a:rPr lang="en-GB" sz="1100" dirty="0">
                          <a:solidFill>
                            <a:schemeClr val="tx1"/>
                          </a:solidFill>
                          <a:effectLst/>
                          <a:latin typeface="+mn-lt"/>
                        </a:rPr>
                        <a:t> </a:t>
                      </a:r>
                      <a:endParaRPr lang="en-GB" sz="1100" dirty="0">
                        <a:solidFill>
                          <a:schemeClr val="tx1"/>
                        </a:solidFill>
                        <a:effectLst/>
                        <a:latin typeface="+mn-lt"/>
                        <a:ea typeface="Calibri" panose="020F0502020204030204" pitchFamily="34" charset="0"/>
                        <a:cs typeface="Times New Roman" panose="02020603050405020304" pitchFamily="18" charset="0"/>
                      </a:endParaRPr>
                    </a:p>
                  </a:txBody>
                  <a:tcPr marL="59977" marR="599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800" dirty="0" smtClean="0">
                          <a:solidFill>
                            <a:schemeClr val="tx1"/>
                          </a:solidFill>
                          <a:effectLst/>
                          <a:latin typeface="Twinkl Cursive Unlooped" panose="02000000000000000000" pitchFamily="2" charset="0"/>
                        </a:rPr>
                        <a:t>Autumn</a:t>
                      </a:r>
                      <a:r>
                        <a:rPr lang="en-GB" sz="1800" baseline="0" dirty="0" smtClean="0">
                          <a:solidFill>
                            <a:schemeClr val="tx1"/>
                          </a:solidFill>
                          <a:effectLst/>
                          <a:latin typeface="Twinkl Cursive Unlooped" panose="02000000000000000000" pitchFamily="2" charset="0"/>
                        </a:rPr>
                        <a:t> 1</a:t>
                      </a:r>
                    </a:p>
                  </a:txBody>
                  <a:tcPr marL="59977" marR="599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GB" sz="1800" dirty="0" smtClean="0">
                          <a:solidFill>
                            <a:schemeClr val="tx1"/>
                          </a:solidFill>
                          <a:effectLst/>
                          <a:latin typeface="Twinkl Cursive Unlooped" panose="02000000000000000000" pitchFamily="2" charset="0"/>
                        </a:rPr>
                        <a:t>Autumn 2</a:t>
                      </a:r>
                    </a:p>
                    <a:p>
                      <a:pPr algn="ctr">
                        <a:lnSpc>
                          <a:spcPct val="107000"/>
                        </a:lnSpc>
                        <a:spcAft>
                          <a:spcPts val="0"/>
                        </a:spcAft>
                      </a:pPr>
                      <a:endParaRPr lang="en-GB" sz="1800" dirty="0">
                        <a:solidFill>
                          <a:schemeClr val="tx1"/>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77" marR="599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GB" sz="1800" dirty="0" smtClean="0">
                          <a:solidFill>
                            <a:schemeClr val="tx1"/>
                          </a:solidFill>
                          <a:effectLst/>
                          <a:latin typeface="Twinkl Cursive Unlooped" panose="02000000000000000000" pitchFamily="2" charset="0"/>
                        </a:rPr>
                        <a:t>Spring 1</a:t>
                      </a:r>
                    </a:p>
                  </a:txBody>
                  <a:tcPr marL="59977" marR="599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GB" sz="1800" dirty="0" smtClean="0">
                          <a:solidFill>
                            <a:schemeClr val="tx1"/>
                          </a:solidFill>
                          <a:effectLst/>
                          <a:latin typeface="Twinkl Cursive Unlooped" panose="02000000000000000000" pitchFamily="2" charset="0"/>
                        </a:rPr>
                        <a:t>Spring</a:t>
                      </a:r>
                      <a:r>
                        <a:rPr lang="en-GB" sz="1800" baseline="0" dirty="0" smtClean="0">
                          <a:solidFill>
                            <a:schemeClr val="tx1"/>
                          </a:solidFill>
                          <a:effectLst/>
                          <a:latin typeface="Twinkl Cursive Unlooped" panose="02000000000000000000" pitchFamily="2" charset="0"/>
                        </a:rPr>
                        <a:t> 2</a:t>
                      </a:r>
                    </a:p>
                  </a:txBody>
                  <a:tcPr marL="59977" marR="599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GB" sz="1800" dirty="0" smtClean="0">
                          <a:solidFill>
                            <a:schemeClr val="tx1"/>
                          </a:solidFill>
                          <a:effectLst/>
                          <a:latin typeface="Twinkl Cursive Unlooped" panose="02000000000000000000" pitchFamily="2" charset="0"/>
                        </a:rPr>
                        <a:t>Summer 1</a:t>
                      </a:r>
                    </a:p>
                  </a:txBody>
                  <a:tcPr marL="59977" marR="599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GB" sz="1800" dirty="0" smtClean="0">
                          <a:solidFill>
                            <a:schemeClr val="tx1"/>
                          </a:solidFill>
                          <a:effectLst/>
                          <a:latin typeface="Twinkl Cursive Unlooped" panose="02000000000000000000" pitchFamily="2" charset="0"/>
                        </a:rPr>
                        <a:t>Summer 2</a:t>
                      </a:r>
                    </a:p>
                  </a:txBody>
                  <a:tcPr marL="59977" marR="599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496774093"/>
                  </a:ext>
                </a:extLst>
              </a:tr>
              <a:tr h="1354963">
                <a:tc>
                  <a:txBody>
                    <a:bodyPr/>
                    <a:lstStyle/>
                    <a:p>
                      <a:pPr>
                        <a:lnSpc>
                          <a:spcPct val="107000"/>
                        </a:lnSpc>
                        <a:spcAft>
                          <a:spcPts val="0"/>
                        </a:spcAft>
                      </a:pPr>
                      <a:r>
                        <a:rPr lang="en-GB" sz="1800" dirty="0" smtClean="0">
                          <a:solidFill>
                            <a:schemeClr val="tx1"/>
                          </a:solidFill>
                          <a:effectLst/>
                          <a:latin typeface="Twinkl Cursive Unlooped" panose="02000000000000000000" pitchFamily="2" charset="0"/>
                        </a:rPr>
                        <a:t>Years 1/2</a:t>
                      </a:r>
                      <a:endParaRPr lang="en-GB" sz="1800" dirty="0">
                        <a:solidFill>
                          <a:schemeClr val="tx1"/>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77" marR="599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Unit 1.1</a:t>
                      </a:r>
                      <a:r>
                        <a:rPr lang="en-GB" sz="12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a:t>
                      </a:r>
                    </a:p>
                    <a:p>
                      <a:pPr>
                        <a:lnSpc>
                          <a:spcPct val="107000"/>
                        </a:lnSpc>
                        <a:spcAft>
                          <a:spcPts val="0"/>
                        </a:spcAft>
                      </a:pPr>
                      <a:r>
                        <a:rPr lang="en-GB" sz="12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Online safety and exploring Purple Mash.</a:t>
                      </a:r>
                    </a:p>
                  </a:txBody>
                  <a:tcPr marL="59977" marR="599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endParaRPr lang="en-GB" sz="12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77" marR="599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Unit 1.5</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Maze explorers</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2go</a:t>
                      </a:r>
                    </a:p>
                    <a:p>
                      <a:pPr>
                        <a:lnSpc>
                          <a:spcPct val="107000"/>
                        </a:lnSpc>
                        <a:spcAft>
                          <a:spcPts val="0"/>
                        </a:spcAft>
                      </a:pPr>
                      <a:endParaRPr lang="en-GB" sz="1200" b="1" dirty="0" smtClean="0">
                        <a:solidFill>
                          <a:srgbClr val="0070C0"/>
                        </a:solidFill>
                        <a:effectLst/>
                        <a:latin typeface="Twinkl Cursive Unlooped" panose="02000000000000000000" pitchFamily="2" charset="0"/>
                      </a:endParaRPr>
                    </a:p>
                  </a:txBody>
                  <a:tcPr marL="59977" marR="599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Unit 1.7 </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Coding</a:t>
                      </a:r>
                    </a:p>
                    <a:p>
                      <a:pPr>
                        <a:lnSpc>
                          <a:spcPct val="107000"/>
                        </a:lnSpc>
                        <a:spcAft>
                          <a:spcPts val="0"/>
                        </a:spcAft>
                      </a:pPr>
                      <a:endPar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Unit 2.1</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2code</a:t>
                      </a:r>
                      <a:endParaRPr lang="en-GB" sz="12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77" marR="599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Unit 2.6</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Creating digital pictures</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2Paintapicture</a:t>
                      </a:r>
                    </a:p>
                    <a:p>
                      <a:pPr>
                        <a:lnSpc>
                          <a:spcPct val="107000"/>
                        </a:lnSpc>
                        <a:spcAft>
                          <a:spcPts val="0"/>
                        </a:spcAft>
                      </a:pPr>
                      <a:endParaRPr lang="en-GB" sz="1200" b="1" dirty="0">
                        <a:solidFill>
                          <a:srgbClr val="0070C0"/>
                        </a:solidFill>
                        <a:effectLst/>
                        <a:latin typeface="Twinkl Cursive Unlooped" panose="02000000000000000000" pitchFamily="2" charset="0"/>
                      </a:endParaRPr>
                    </a:p>
                  </a:txBody>
                  <a:tcPr marL="59977" marR="599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b="1" dirty="0" smtClean="0">
                          <a:solidFill>
                            <a:srgbClr val="0070C0"/>
                          </a:solidFill>
                          <a:effectLst/>
                          <a:latin typeface="Twinkl Cursive Unlooped" panose="02000000000000000000" pitchFamily="2" charset="0"/>
                        </a:rPr>
                        <a:t>Unit 1.9</a:t>
                      </a:r>
                    </a:p>
                    <a:p>
                      <a:pPr>
                        <a:lnSpc>
                          <a:spcPct val="107000"/>
                        </a:lnSpc>
                        <a:spcAft>
                          <a:spcPts val="0"/>
                        </a:spcAft>
                      </a:pPr>
                      <a:r>
                        <a:rPr lang="en-GB" sz="1200" b="1" dirty="0" smtClean="0">
                          <a:solidFill>
                            <a:srgbClr val="0070C0"/>
                          </a:solidFill>
                          <a:effectLst/>
                          <a:latin typeface="Twinkl Cursive Unlooped" panose="02000000000000000000" pitchFamily="2" charset="0"/>
                        </a:rPr>
                        <a:t>Technology outside of school</a:t>
                      </a:r>
                    </a:p>
                    <a:p>
                      <a:pPr>
                        <a:lnSpc>
                          <a:spcPct val="107000"/>
                        </a:lnSpc>
                        <a:spcAft>
                          <a:spcPts val="0"/>
                        </a:spcAft>
                      </a:pPr>
                      <a:endParaRPr lang="en-GB" sz="1200" b="1" dirty="0" smtClean="0">
                        <a:solidFill>
                          <a:srgbClr val="0070C0"/>
                        </a:solidFill>
                        <a:effectLst/>
                        <a:latin typeface="Twinkl Cursive Unlooped" panose="02000000000000000000" pitchFamily="2" charset="0"/>
                      </a:endParaRPr>
                    </a:p>
                    <a:p>
                      <a:pPr>
                        <a:lnSpc>
                          <a:spcPct val="107000"/>
                        </a:lnSpc>
                        <a:spcAft>
                          <a:spcPts val="0"/>
                        </a:spcAft>
                      </a:pPr>
                      <a:r>
                        <a:rPr lang="en-GB" sz="1200" b="1" dirty="0" smtClean="0">
                          <a:solidFill>
                            <a:srgbClr val="0070C0"/>
                          </a:solidFill>
                          <a:effectLst/>
                          <a:latin typeface="Twinkl Cursive Unlooped" panose="02000000000000000000" pitchFamily="2" charset="0"/>
                        </a:rPr>
                        <a:t>Unit 1.2</a:t>
                      </a:r>
                    </a:p>
                    <a:p>
                      <a:pPr>
                        <a:lnSpc>
                          <a:spcPct val="107000"/>
                        </a:lnSpc>
                        <a:spcAft>
                          <a:spcPts val="0"/>
                        </a:spcAft>
                      </a:pPr>
                      <a:r>
                        <a:rPr lang="en-GB" sz="1200" b="1" dirty="0" smtClean="0">
                          <a:solidFill>
                            <a:srgbClr val="0070C0"/>
                          </a:solidFill>
                          <a:effectLst/>
                          <a:latin typeface="Twinkl Cursive Unlooped" panose="02000000000000000000" pitchFamily="2" charset="0"/>
                        </a:rPr>
                        <a:t>Grouping</a:t>
                      </a:r>
                      <a:r>
                        <a:rPr lang="en-GB" sz="1200" b="1" baseline="0" dirty="0" smtClean="0">
                          <a:solidFill>
                            <a:srgbClr val="0070C0"/>
                          </a:solidFill>
                          <a:effectLst/>
                          <a:latin typeface="Twinkl Cursive Unlooped" panose="02000000000000000000" pitchFamily="2" charset="0"/>
                        </a:rPr>
                        <a:t> and sorting</a:t>
                      </a:r>
                    </a:p>
                    <a:p>
                      <a:pPr>
                        <a:lnSpc>
                          <a:spcPct val="107000"/>
                        </a:lnSpc>
                        <a:spcAft>
                          <a:spcPts val="0"/>
                        </a:spcAft>
                      </a:pPr>
                      <a:r>
                        <a:rPr lang="en-GB" sz="1200" b="1" baseline="0" dirty="0" smtClean="0">
                          <a:solidFill>
                            <a:srgbClr val="0070C0"/>
                          </a:solidFill>
                          <a:effectLst/>
                          <a:latin typeface="Twinkl Cursive Unlooped" panose="02000000000000000000" pitchFamily="2" charset="0"/>
                        </a:rPr>
                        <a:t>2DIY</a:t>
                      </a:r>
                      <a:endParaRPr lang="en-GB" sz="1200" b="1" dirty="0" smtClean="0">
                        <a:solidFill>
                          <a:srgbClr val="0070C0"/>
                        </a:solidFill>
                        <a:effectLst/>
                        <a:latin typeface="Twinkl Cursive Unlooped" panose="02000000000000000000" pitchFamily="2" charset="0"/>
                      </a:endParaRPr>
                    </a:p>
                    <a:p>
                      <a:pPr>
                        <a:lnSpc>
                          <a:spcPct val="107000"/>
                        </a:lnSpc>
                        <a:spcAft>
                          <a:spcPts val="0"/>
                        </a:spcAft>
                      </a:pPr>
                      <a:endParaRPr lang="en-GB" sz="12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77" marR="599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3917551"/>
                  </a:ext>
                </a:extLst>
              </a:tr>
              <a:tr h="1031801">
                <a:tc>
                  <a:txBody>
                    <a:bodyPr/>
                    <a:lstStyle/>
                    <a:p>
                      <a:pPr>
                        <a:lnSpc>
                          <a:spcPct val="107000"/>
                        </a:lnSpc>
                        <a:spcAft>
                          <a:spcPts val="0"/>
                        </a:spcAft>
                      </a:pPr>
                      <a:r>
                        <a:rPr lang="en-GB" sz="1800" dirty="0" smtClean="0">
                          <a:solidFill>
                            <a:schemeClr val="tx1"/>
                          </a:solidFill>
                          <a:effectLst/>
                          <a:latin typeface="Twinkl Cursive Unlooped" panose="02000000000000000000" pitchFamily="2" charset="0"/>
                        </a:rPr>
                        <a:t>Years 3/4</a:t>
                      </a:r>
                      <a:endParaRPr lang="en-GB" sz="1800" dirty="0">
                        <a:solidFill>
                          <a:schemeClr val="tx1"/>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77" marR="599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3.2</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Online safety</a:t>
                      </a:r>
                      <a:endParaRPr lang="en-GB" sz="12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15" marR="599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3.7</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Simulations</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2simulate, 2publish</a:t>
                      </a:r>
                      <a:endParaRPr lang="en-GB" sz="12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15" marR="599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Year 3 unit 1.7</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Coding</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Year 3 lesson</a:t>
                      </a:r>
                      <a:r>
                        <a:rPr lang="en-GB" sz="12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1</a:t>
                      </a:r>
                    </a:p>
                    <a:p>
                      <a:pPr>
                        <a:lnSpc>
                          <a:spcPct val="107000"/>
                        </a:lnSpc>
                        <a:spcAft>
                          <a:spcPts val="0"/>
                        </a:spcAft>
                      </a:pPr>
                      <a:r>
                        <a:rPr lang="en-GB" sz="12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Year 4 lesson 1</a:t>
                      </a:r>
                    </a:p>
                    <a:p>
                      <a:pPr>
                        <a:lnSpc>
                          <a:spcPct val="107000"/>
                        </a:lnSpc>
                        <a:spcAft>
                          <a:spcPts val="0"/>
                        </a:spcAft>
                      </a:pPr>
                      <a:r>
                        <a:rPr lang="en-GB" sz="12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Year 3 lesson 2 (simulating)</a:t>
                      </a:r>
                    </a:p>
                    <a:p>
                      <a:pPr>
                        <a:lnSpc>
                          <a:spcPct val="107000"/>
                        </a:lnSpc>
                        <a:spcAft>
                          <a:spcPts val="0"/>
                        </a:spcAft>
                      </a:pPr>
                      <a:r>
                        <a:rPr lang="en-GB" sz="12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Year 4 lesson 6 (control)</a:t>
                      </a:r>
                    </a:p>
                    <a:p>
                      <a:pPr>
                        <a:lnSpc>
                          <a:spcPct val="107000"/>
                        </a:lnSpc>
                        <a:spcAft>
                          <a:spcPts val="0"/>
                        </a:spcAft>
                      </a:pPr>
                      <a:r>
                        <a:rPr lang="en-GB" sz="12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Year 3 lesson 5 (debug)</a:t>
                      </a:r>
                    </a:p>
                    <a:p>
                      <a:pPr>
                        <a:lnSpc>
                          <a:spcPct val="107000"/>
                        </a:lnSpc>
                        <a:spcAft>
                          <a:spcPts val="0"/>
                        </a:spcAft>
                      </a:pPr>
                      <a:r>
                        <a:rPr lang="en-GB" sz="12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Year 4 lesson 4 (debug)</a:t>
                      </a:r>
                      <a:endParaRPr lang="en-GB" sz="12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15" marR="599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3.5</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Email</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2email, 2connect,</a:t>
                      </a:r>
                      <a:r>
                        <a:rPr lang="en-GB" sz="12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2diy</a:t>
                      </a:r>
                      <a:endParaRPr lang="en-GB" sz="12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15" marR="599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3.8</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Graphing</a:t>
                      </a:r>
                      <a:endParaRPr lang="en-GB" sz="12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15" marR="599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3.4</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Touch typing</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2type</a:t>
                      </a:r>
                      <a:endParaRPr lang="en-GB" sz="12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15" marR="599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98169427"/>
                  </a:ext>
                </a:extLst>
              </a:tr>
              <a:tr h="2143592">
                <a:tc>
                  <a:txBody>
                    <a:bodyPr/>
                    <a:lstStyle/>
                    <a:p>
                      <a:pPr>
                        <a:lnSpc>
                          <a:spcPct val="107000"/>
                        </a:lnSpc>
                        <a:spcAft>
                          <a:spcPts val="0"/>
                        </a:spcAft>
                      </a:pPr>
                      <a:r>
                        <a:rPr lang="en-GB" sz="1800" dirty="0" smtClean="0">
                          <a:solidFill>
                            <a:schemeClr val="tx1"/>
                          </a:solidFill>
                          <a:effectLst/>
                          <a:latin typeface="Twinkl Cursive Unlooped" panose="02000000000000000000" pitchFamily="2" charset="0"/>
                        </a:rPr>
                        <a:t>Years 5/6</a:t>
                      </a:r>
                      <a:endParaRPr lang="en-GB" sz="1800" dirty="0">
                        <a:solidFill>
                          <a:schemeClr val="tx1"/>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77" marR="599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5.2</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Online safety</a:t>
                      </a:r>
                    </a:p>
                    <a:p>
                      <a:pPr>
                        <a:lnSpc>
                          <a:spcPct val="107000"/>
                        </a:lnSpc>
                        <a:spcAft>
                          <a:spcPts val="0"/>
                        </a:spcAft>
                      </a:pPr>
                      <a:endParaRPr lang="en-GB" sz="12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77" marR="599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5.3</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Spreadsheets</a:t>
                      </a:r>
                    </a:p>
                    <a:p>
                      <a:pPr>
                        <a:lnSpc>
                          <a:spcPct val="107000"/>
                        </a:lnSpc>
                        <a:spcAft>
                          <a:spcPts val="0"/>
                        </a:spcAft>
                      </a:pPr>
                      <a:endPar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77" marR="599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5.6</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3d modelling</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2designandmake</a:t>
                      </a:r>
                      <a:endParaRPr lang="en-GB" sz="12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77" marR="599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5.7</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Concept maps</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2connect</a:t>
                      </a:r>
                      <a:endParaRPr lang="en-GB" sz="12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77" marR="599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5.1</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Coding</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Y5 lesson 1 goal setting</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Y5 lesson 2 simulating</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Y5 lesson4/5 game make</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Y6 lesson 5 showcase</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Y5 lesson 6 internet safety</a:t>
                      </a:r>
                    </a:p>
                    <a:p>
                      <a:pPr>
                        <a:lnSpc>
                          <a:spcPct val="107000"/>
                        </a:lnSpc>
                        <a:spcAft>
                          <a:spcPts val="0"/>
                        </a:spcAft>
                      </a:pPr>
                      <a:endParaRPr lang="en-GB" sz="12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77" marR="599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5.5</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Game</a:t>
                      </a:r>
                      <a:r>
                        <a:rPr lang="en-GB" sz="12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creator</a:t>
                      </a:r>
                    </a:p>
                    <a:p>
                      <a:pPr>
                        <a:lnSpc>
                          <a:spcPct val="107000"/>
                        </a:lnSpc>
                        <a:spcAft>
                          <a:spcPts val="0"/>
                        </a:spcAft>
                      </a:pPr>
                      <a:r>
                        <a:rPr lang="en-GB" sz="12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2diy</a:t>
                      </a:r>
                      <a:endPar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77" marR="599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51796856"/>
                  </a:ext>
                </a:extLst>
              </a:tr>
            </a:tbl>
          </a:graphicData>
        </a:graphic>
      </p:graphicFrame>
      <p:pic>
        <p:nvPicPr>
          <p:cNvPr id="3" name="Picture 2"/>
          <p:cNvPicPr>
            <a:picLocks noChangeAspect="1"/>
          </p:cNvPicPr>
          <p:nvPr/>
        </p:nvPicPr>
        <p:blipFill>
          <a:blip r:embed="rId2"/>
          <a:stretch>
            <a:fillRect/>
          </a:stretch>
        </p:blipFill>
        <p:spPr>
          <a:xfrm>
            <a:off x="11283088" y="55615"/>
            <a:ext cx="635864" cy="661556"/>
          </a:xfrm>
          <a:prstGeom prst="rect">
            <a:avLst/>
          </a:prstGeom>
        </p:spPr>
      </p:pic>
      <p:sp>
        <p:nvSpPr>
          <p:cNvPr id="4" name="TextBox 3"/>
          <p:cNvSpPr txBox="1"/>
          <p:nvPr/>
        </p:nvSpPr>
        <p:spPr>
          <a:xfrm>
            <a:off x="6569075" y="104829"/>
            <a:ext cx="4445000" cy="646331"/>
          </a:xfrm>
          <a:prstGeom prst="rect">
            <a:avLst/>
          </a:prstGeom>
          <a:noFill/>
        </p:spPr>
        <p:txBody>
          <a:bodyPr wrap="square" rtlCol="0">
            <a:spAutoFit/>
          </a:bodyPr>
          <a:lstStyle/>
          <a:p>
            <a:r>
              <a:rPr lang="en-GB" dirty="0" smtClean="0">
                <a:latin typeface="Twinkl Cursive Unlooped" panose="02000000000000000000" pitchFamily="2" charset="0"/>
              </a:rPr>
              <a:t>Units of work are part of the Purple Mash Scheme.</a:t>
            </a:r>
            <a:endParaRPr lang="en-GB" dirty="0">
              <a:latin typeface="Twinkl Cursive Unlooped" panose="02000000000000000000" pitchFamily="2" charset="0"/>
            </a:endParaRPr>
          </a:p>
        </p:txBody>
      </p:sp>
    </p:spTree>
    <p:extLst>
      <p:ext uri="{BB962C8B-B14F-4D97-AF65-F5344CB8AC3E}">
        <p14:creationId xmlns:p14="http://schemas.microsoft.com/office/powerpoint/2010/main" val="3877543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3432858" y="-48399"/>
            <a:ext cx="2002185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1200" u="sng">
                <a:solidFill>
                  <a:prstClr val="black"/>
                </a:solidFill>
                <a:latin typeface="Calibri" panose="020F0502020204030204" pitchFamily="34" charset="0"/>
                <a:ea typeface="Calibri" panose="020F0502020204030204" pitchFamily="34" charset="0"/>
                <a:cs typeface="Times New Roman" panose="02020603050405020304" pitchFamily="18" charset="0"/>
              </a:rPr>
              <a:t>‘</a:t>
            </a:r>
            <a:r>
              <a:rPr lang="en-GB" altLang="en-US" sz="1200" b="1" u="sng">
                <a:solidFill>
                  <a:prstClr val="black"/>
                </a:solidFill>
                <a:latin typeface="Latina Essential Light" panose="00000400000000000000" pitchFamily="50" charset="0"/>
                <a:ea typeface="Calibri" panose="020F0502020204030204" pitchFamily="34" charset="0"/>
                <a:cs typeface="Times New Roman" panose="02020603050405020304" pitchFamily="18" charset="0"/>
              </a:rPr>
              <a:t>Be Bold</a:t>
            </a:r>
            <a:r>
              <a:rPr lang="en-GB" altLang="en-US" sz="1200" b="1" u="sng">
                <a:solidFill>
                  <a:prstClr val="black"/>
                </a:solidFill>
                <a:latin typeface="Calibri" panose="020F0502020204030204" pitchFamily="34" charset="0"/>
                <a:ea typeface="Calibri" panose="020F0502020204030204" pitchFamily="34" charset="0"/>
                <a:cs typeface="Times New Roman" panose="02020603050405020304" pitchFamily="18" charset="0"/>
              </a:rPr>
              <a:t>’</a:t>
            </a:r>
            <a:r>
              <a:rPr lang="en-GB" altLang="en-US" sz="1200" u="sng">
                <a:solidFill>
                  <a:prstClr val="black"/>
                </a:solidFill>
                <a:latin typeface="Latina Essential Light" panose="00000400000000000000" pitchFamily="50" charset="0"/>
                <a:ea typeface="Calibri" panose="020F0502020204030204" pitchFamily="34" charset="0"/>
                <a:cs typeface="Times New Roman" panose="02020603050405020304" pitchFamily="18" charset="0"/>
              </a:rPr>
              <a:t> Curriculum Overview  </a:t>
            </a:r>
            <a:endParaRPr lang="en-GB" altLang="en-US" sz="900">
              <a:solidFill>
                <a:prstClr val="black"/>
              </a:solidFill>
              <a:latin typeface="Calibri" panose="020F0502020204030204"/>
            </a:endParaRPr>
          </a:p>
          <a:p>
            <a:pPr eaLnBrk="0" fontAlgn="base" hangingPunct="0">
              <a:spcBef>
                <a:spcPct val="0"/>
              </a:spcBef>
              <a:spcAft>
                <a:spcPct val="0"/>
              </a:spcAft>
            </a:pPr>
            <a:endParaRPr lang="en-GB" altLang="en-US">
              <a:solidFill>
                <a:prstClr val="black"/>
              </a:solidFill>
              <a:latin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49419740"/>
              </p:ext>
            </p:extLst>
          </p:nvPr>
        </p:nvGraphicFramePr>
        <p:xfrm>
          <a:off x="114299" y="1014413"/>
          <a:ext cx="11798303" cy="5672459"/>
        </p:xfrm>
        <a:graphic>
          <a:graphicData uri="http://schemas.openxmlformats.org/drawingml/2006/table">
            <a:tbl>
              <a:tblPr firstRow="1" firstCol="1" bandRow="1">
                <a:tableStyleId>{5C22544A-7EE6-4342-B048-85BDC9FD1C3A}</a:tableStyleId>
              </a:tblPr>
              <a:tblGrid>
                <a:gridCol w="697262">
                  <a:extLst>
                    <a:ext uri="{9D8B030D-6E8A-4147-A177-3AD203B41FA5}">
                      <a16:colId xmlns:a16="http://schemas.microsoft.com/office/drawing/2014/main" val="265275004"/>
                    </a:ext>
                  </a:extLst>
                </a:gridCol>
                <a:gridCol w="1983090">
                  <a:extLst>
                    <a:ext uri="{9D8B030D-6E8A-4147-A177-3AD203B41FA5}">
                      <a16:colId xmlns:a16="http://schemas.microsoft.com/office/drawing/2014/main" val="1444221529"/>
                    </a:ext>
                  </a:extLst>
                </a:gridCol>
                <a:gridCol w="1809607">
                  <a:extLst>
                    <a:ext uri="{9D8B030D-6E8A-4147-A177-3AD203B41FA5}">
                      <a16:colId xmlns:a16="http://schemas.microsoft.com/office/drawing/2014/main" val="4275472581"/>
                    </a:ext>
                  </a:extLst>
                </a:gridCol>
                <a:gridCol w="1827086">
                  <a:extLst>
                    <a:ext uri="{9D8B030D-6E8A-4147-A177-3AD203B41FA5}">
                      <a16:colId xmlns:a16="http://schemas.microsoft.com/office/drawing/2014/main" val="2935296752"/>
                    </a:ext>
                  </a:extLst>
                </a:gridCol>
                <a:gridCol w="1827086">
                  <a:extLst>
                    <a:ext uri="{9D8B030D-6E8A-4147-A177-3AD203B41FA5}">
                      <a16:colId xmlns:a16="http://schemas.microsoft.com/office/drawing/2014/main" val="4184569347"/>
                    </a:ext>
                  </a:extLst>
                </a:gridCol>
                <a:gridCol w="1827086">
                  <a:extLst>
                    <a:ext uri="{9D8B030D-6E8A-4147-A177-3AD203B41FA5}">
                      <a16:colId xmlns:a16="http://schemas.microsoft.com/office/drawing/2014/main" val="3695058603"/>
                    </a:ext>
                  </a:extLst>
                </a:gridCol>
                <a:gridCol w="1827086">
                  <a:extLst>
                    <a:ext uri="{9D8B030D-6E8A-4147-A177-3AD203B41FA5}">
                      <a16:colId xmlns:a16="http://schemas.microsoft.com/office/drawing/2014/main" val="2745743022"/>
                    </a:ext>
                  </a:extLst>
                </a:gridCol>
              </a:tblGrid>
              <a:tr h="524390">
                <a:tc>
                  <a:txBody>
                    <a:bodyPr/>
                    <a:lstStyle/>
                    <a:p>
                      <a:pPr algn="ctr">
                        <a:lnSpc>
                          <a:spcPct val="107000"/>
                        </a:lnSpc>
                        <a:spcAft>
                          <a:spcPts val="0"/>
                        </a:spcAft>
                      </a:pPr>
                      <a:r>
                        <a:rPr lang="en-GB" sz="1100" dirty="0">
                          <a:solidFill>
                            <a:schemeClr val="tx1"/>
                          </a:solidFill>
                          <a:effectLst/>
                          <a:latin typeface="+mn-lt"/>
                        </a:rPr>
                        <a:t> </a:t>
                      </a:r>
                      <a:endParaRPr lang="en-GB" sz="1100" dirty="0">
                        <a:solidFill>
                          <a:schemeClr val="tx1"/>
                        </a:solidFill>
                        <a:effectLst/>
                        <a:latin typeface="+mn-lt"/>
                        <a:ea typeface="Calibri" panose="020F0502020204030204" pitchFamily="34" charset="0"/>
                        <a:cs typeface="Times New Roman" panose="02020603050405020304" pitchFamily="18" charset="0"/>
                      </a:endParaRPr>
                    </a:p>
                  </a:txBody>
                  <a:tcPr marL="59915" marR="599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1800" dirty="0" smtClean="0">
                          <a:solidFill>
                            <a:schemeClr val="tx1"/>
                          </a:solidFill>
                          <a:effectLst/>
                          <a:latin typeface="Twinkl Cursive Unlooped" panose="02000000000000000000" pitchFamily="2" charset="0"/>
                        </a:rPr>
                        <a:t>Autumn</a:t>
                      </a:r>
                      <a:r>
                        <a:rPr lang="en-GB" sz="1800" baseline="0" dirty="0" smtClean="0">
                          <a:solidFill>
                            <a:schemeClr val="tx1"/>
                          </a:solidFill>
                          <a:effectLst/>
                          <a:latin typeface="Twinkl Cursive Unlooped" panose="02000000000000000000" pitchFamily="2" charset="0"/>
                        </a:rPr>
                        <a:t> 1</a:t>
                      </a:r>
                    </a:p>
                  </a:txBody>
                  <a:tcPr marL="59977" marR="59977"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GB" sz="1800" dirty="0" smtClean="0">
                          <a:solidFill>
                            <a:schemeClr val="tx1"/>
                          </a:solidFill>
                          <a:effectLst/>
                          <a:latin typeface="Twinkl Cursive Unlooped" panose="02000000000000000000" pitchFamily="2" charset="0"/>
                        </a:rPr>
                        <a:t>Autumn 2</a:t>
                      </a:r>
                    </a:p>
                  </a:txBody>
                  <a:tcPr marL="59977" marR="59977" marT="0" marB="0">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GB" sz="1800" dirty="0" smtClean="0">
                          <a:solidFill>
                            <a:schemeClr val="tx1"/>
                          </a:solidFill>
                          <a:effectLst/>
                          <a:latin typeface="Twinkl Cursive Unlooped" panose="02000000000000000000" pitchFamily="2" charset="0"/>
                        </a:rPr>
                        <a:t>Spring 1</a:t>
                      </a:r>
                    </a:p>
                    <a:p>
                      <a:pPr algn="ctr">
                        <a:lnSpc>
                          <a:spcPct val="107000"/>
                        </a:lnSpc>
                        <a:spcAft>
                          <a:spcPts val="0"/>
                        </a:spcAft>
                      </a:pPr>
                      <a:endParaRPr lang="en-GB" sz="1800" dirty="0">
                        <a:solidFill>
                          <a:schemeClr val="tx1"/>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77" marR="59977" marT="0" marB="0">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GB" sz="1800" dirty="0" smtClean="0">
                          <a:solidFill>
                            <a:schemeClr val="tx1"/>
                          </a:solidFill>
                          <a:effectLst/>
                          <a:latin typeface="Twinkl Cursive Unlooped" panose="02000000000000000000" pitchFamily="2" charset="0"/>
                        </a:rPr>
                        <a:t>Spring</a:t>
                      </a:r>
                      <a:r>
                        <a:rPr lang="en-GB" sz="1800" baseline="0" dirty="0" smtClean="0">
                          <a:solidFill>
                            <a:schemeClr val="tx1"/>
                          </a:solidFill>
                          <a:effectLst/>
                          <a:latin typeface="Twinkl Cursive Unlooped" panose="02000000000000000000" pitchFamily="2" charset="0"/>
                        </a:rPr>
                        <a:t> 2</a:t>
                      </a:r>
                    </a:p>
                  </a:txBody>
                  <a:tcPr marL="59977" marR="59977" marT="0" marB="0">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GB" sz="1800" dirty="0" smtClean="0">
                          <a:solidFill>
                            <a:schemeClr val="tx1"/>
                          </a:solidFill>
                          <a:effectLst/>
                          <a:latin typeface="Twinkl Cursive Unlooped" panose="02000000000000000000" pitchFamily="2" charset="0"/>
                        </a:rPr>
                        <a:t>Summer 1</a:t>
                      </a:r>
                    </a:p>
                  </a:txBody>
                  <a:tcPr marL="59977" marR="59977" marT="0" marB="0">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GB" sz="1800" dirty="0" smtClean="0">
                          <a:solidFill>
                            <a:schemeClr val="tx1"/>
                          </a:solidFill>
                          <a:effectLst/>
                          <a:latin typeface="Twinkl Cursive Unlooped" panose="02000000000000000000" pitchFamily="2" charset="0"/>
                        </a:rPr>
                        <a:t>Summer 2</a:t>
                      </a:r>
                      <a:endParaRPr lang="en-GB" sz="1800" dirty="0">
                        <a:solidFill>
                          <a:schemeClr val="tx1"/>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77" marR="59977" marT="0" marB="0">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58765962"/>
                  </a:ext>
                </a:extLst>
              </a:tr>
              <a:tr h="1690754">
                <a:tc>
                  <a:txBody>
                    <a:bodyPr/>
                    <a:lstStyle/>
                    <a:p>
                      <a:pPr>
                        <a:lnSpc>
                          <a:spcPct val="107000"/>
                        </a:lnSpc>
                        <a:spcAft>
                          <a:spcPts val="0"/>
                        </a:spcAft>
                      </a:pPr>
                      <a:r>
                        <a:rPr lang="en-GB" sz="1800" dirty="0" smtClean="0">
                          <a:solidFill>
                            <a:schemeClr val="tx1"/>
                          </a:solidFill>
                          <a:effectLst/>
                          <a:latin typeface="Twinkl Cursive Unlooped" panose="02000000000000000000" pitchFamily="2" charset="0"/>
                        </a:rPr>
                        <a:t>Years 1/2</a:t>
                      </a:r>
                      <a:endParaRPr lang="en-GB" sz="1800" dirty="0">
                        <a:solidFill>
                          <a:schemeClr val="tx1"/>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77" marR="59977"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5050"/>
                    </a:solidFill>
                  </a:tcPr>
                </a:tc>
                <a:tc>
                  <a:txBody>
                    <a:bodyPr/>
                    <a:lstStyle/>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Unit 1.1 2.4</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Online safety</a:t>
                      </a:r>
                    </a:p>
                    <a:p>
                      <a:pPr>
                        <a:lnSpc>
                          <a:spcPct val="107000"/>
                        </a:lnSpc>
                        <a:spcAft>
                          <a:spcPts val="0"/>
                        </a:spcAft>
                      </a:pPr>
                      <a:endPar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Questioning</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2 question</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2investigate</a:t>
                      </a:r>
                      <a:endParaRPr lang="en-GB" sz="12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15" marR="599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endParaRPr lang="en-GB" sz="12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15" marR="599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2.3 1.3</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Spreadsheets</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2calculate</a:t>
                      </a:r>
                    </a:p>
                    <a:p>
                      <a:pPr>
                        <a:lnSpc>
                          <a:spcPct val="107000"/>
                        </a:lnSpc>
                        <a:spcAft>
                          <a:spcPts val="0"/>
                        </a:spcAft>
                      </a:pPr>
                      <a:endPar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Pictograms</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2count</a:t>
                      </a:r>
                      <a:endParaRPr lang="en-GB" sz="12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15" marR="599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2.8 2.2</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Presenting idea</a:t>
                      </a:r>
                    </a:p>
                    <a:p>
                      <a:pPr>
                        <a:lnSpc>
                          <a:spcPct val="107000"/>
                        </a:lnSpc>
                        <a:spcAft>
                          <a:spcPts val="0"/>
                        </a:spcAft>
                      </a:pPr>
                      <a:endPar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15" marR="599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endPar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a:lnSpc>
                          <a:spcPct val="107000"/>
                        </a:lnSpc>
                        <a:spcAft>
                          <a:spcPts val="0"/>
                        </a:spcAft>
                      </a:pPr>
                      <a:endParaRPr lang="en-GB" sz="12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15" marR="599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1.6 Animated story book</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2createastory</a:t>
                      </a:r>
                      <a:endParaRPr lang="en-GB" sz="12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15" marR="599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0729574"/>
                  </a:ext>
                </a:extLst>
              </a:tr>
              <a:tr h="1509315">
                <a:tc>
                  <a:txBody>
                    <a:bodyPr/>
                    <a:lstStyle/>
                    <a:p>
                      <a:pPr>
                        <a:lnSpc>
                          <a:spcPct val="107000"/>
                        </a:lnSpc>
                        <a:spcAft>
                          <a:spcPts val="0"/>
                        </a:spcAft>
                      </a:pPr>
                      <a:r>
                        <a:rPr lang="en-GB" sz="1800" dirty="0" smtClean="0">
                          <a:solidFill>
                            <a:schemeClr val="tx1"/>
                          </a:solidFill>
                          <a:effectLst/>
                          <a:latin typeface="Twinkl Cursive Unlooped" panose="02000000000000000000" pitchFamily="2" charset="0"/>
                        </a:rPr>
                        <a:t>Years 3/</a:t>
                      </a:r>
                      <a:r>
                        <a:rPr lang="en-GB" sz="1800" baseline="0" dirty="0" smtClean="0">
                          <a:solidFill>
                            <a:schemeClr val="tx1"/>
                          </a:solidFill>
                          <a:effectLst/>
                          <a:latin typeface="Twinkl Cursive Unlooped" panose="02000000000000000000" pitchFamily="2" charset="0"/>
                        </a:rPr>
                        <a:t>4</a:t>
                      </a:r>
                      <a:endParaRPr lang="en-GB" sz="1800" dirty="0">
                        <a:solidFill>
                          <a:schemeClr val="tx1"/>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77" marR="59977" marT="0" marB="0">
                    <a:lnR w="12700" cap="flat" cmpd="sng" algn="ctr">
                      <a:solidFill>
                        <a:schemeClr val="tx1"/>
                      </a:solidFill>
                      <a:prstDash val="solid"/>
                      <a:round/>
                      <a:headEnd type="none" w="med" len="med"/>
                      <a:tailEnd type="none" w="med" len="med"/>
                    </a:lnR>
                    <a:solidFill>
                      <a:srgbClr val="FF5050"/>
                    </a:solidFill>
                  </a:tcPr>
                </a:tc>
                <a:tc>
                  <a:txBody>
                    <a:bodyPr/>
                    <a:lstStyle/>
                    <a:p>
                      <a:r>
                        <a:rPr lang="en-GB" sz="1200" b="1" smtClean="0">
                          <a:solidFill>
                            <a:srgbClr val="0070C0"/>
                          </a:solidFill>
                          <a:latin typeface="Twinkl Cursive Unlooped" panose="02000000000000000000" pitchFamily="2" charset="0"/>
                        </a:rPr>
                        <a:t>Unit 4.2</a:t>
                      </a:r>
                      <a:endParaRPr lang="en-GB" sz="1200" b="1" dirty="0" smtClean="0">
                        <a:solidFill>
                          <a:srgbClr val="0070C0"/>
                        </a:solidFill>
                        <a:latin typeface="Twinkl Cursive Unlooped" panose="02000000000000000000" pitchFamily="2" charset="0"/>
                      </a:endParaRPr>
                    </a:p>
                    <a:p>
                      <a:r>
                        <a:rPr lang="en-GB" sz="1200" b="1" dirty="0" smtClean="0">
                          <a:solidFill>
                            <a:srgbClr val="0070C0"/>
                          </a:solidFill>
                          <a:latin typeface="Twinkl Cursive Unlooped" panose="02000000000000000000" pitchFamily="2" charset="0"/>
                        </a:rPr>
                        <a:t>Online</a:t>
                      </a:r>
                      <a:r>
                        <a:rPr lang="en-GB" sz="1200" b="1" baseline="0" dirty="0" smtClean="0">
                          <a:solidFill>
                            <a:srgbClr val="0070C0"/>
                          </a:solidFill>
                          <a:latin typeface="Twinkl Cursive Unlooped" panose="02000000000000000000" pitchFamily="2" charset="0"/>
                        </a:rPr>
                        <a:t> safety</a:t>
                      </a:r>
                      <a:endParaRPr lang="en-GB" sz="1200" b="1" dirty="0">
                        <a:solidFill>
                          <a:srgbClr val="0070C0"/>
                        </a:solidFill>
                        <a:latin typeface="Twinkl Cursive Unlooped" panose="02000000000000000000" pitchFamily="2" charset="0"/>
                      </a:endParaRPr>
                    </a:p>
                  </a:txBody>
                  <a:tcPr marL="59915" marR="599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1" dirty="0" smtClean="0">
                          <a:solidFill>
                            <a:srgbClr val="0070C0"/>
                          </a:solidFill>
                          <a:latin typeface="Twinkl Cursive Unlooped" panose="02000000000000000000" pitchFamily="2" charset="0"/>
                        </a:rPr>
                        <a:t>4.5</a:t>
                      </a:r>
                    </a:p>
                    <a:p>
                      <a:r>
                        <a:rPr lang="en-GB" sz="1200" b="1" dirty="0" smtClean="0">
                          <a:solidFill>
                            <a:srgbClr val="0070C0"/>
                          </a:solidFill>
                          <a:latin typeface="Twinkl Cursive Unlooped" panose="02000000000000000000" pitchFamily="2" charset="0"/>
                        </a:rPr>
                        <a:t>Logo</a:t>
                      </a:r>
                    </a:p>
                    <a:p>
                      <a:r>
                        <a:rPr lang="en-GB" sz="1200" b="1" dirty="0" smtClean="0">
                          <a:solidFill>
                            <a:srgbClr val="0070C0"/>
                          </a:solidFill>
                          <a:latin typeface="Twinkl Cursive Unlooped" panose="02000000000000000000" pitchFamily="2" charset="0"/>
                        </a:rPr>
                        <a:t>2logo</a:t>
                      </a:r>
                      <a:endParaRPr lang="en-GB" sz="1200" b="1" dirty="0">
                        <a:solidFill>
                          <a:srgbClr val="0070C0"/>
                        </a:solidFill>
                        <a:latin typeface="Twinkl Cursive Unlooped" panose="02000000000000000000" pitchFamily="2" charset="0"/>
                      </a:endParaRPr>
                    </a:p>
                  </a:txBody>
                  <a:tcPr marL="59915" marR="599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1" dirty="0" smtClean="0">
                          <a:solidFill>
                            <a:srgbClr val="0070C0"/>
                          </a:solidFill>
                          <a:latin typeface="Twinkl Cursive Unlooped" panose="02000000000000000000" pitchFamily="2" charset="0"/>
                        </a:rPr>
                        <a:t>Coding</a:t>
                      </a:r>
                    </a:p>
                    <a:p>
                      <a:r>
                        <a:rPr lang="en-GB" sz="1200" b="1" dirty="0" smtClean="0">
                          <a:solidFill>
                            <a:srgbClr val="0070C0"/>
                          </a:solidFill>
                          <a:latin typeface="Twinkl Cursive Unlooped" panose="02000000000000000000" pitchFamily="2" charset="0"/>
                        </a:rPr>
                        <a:t>Y3 lesson 4</a:t>
                      </a:r>
                      <a:r>
                        <a:rPr lang="en-GB" sz="1200" b="1" baseline="0" dirty="0" smtClean="0">
                          <a:solidFill>
                            <a:srgbClr val="0070C0"/>
                          </a:solidFill>
                          <a:latin typeface="Twinkl Cursive Unlooped" panose="02000000000000000000" pitchFamily="2" charset="0"/>
                        </a:rPr>
                        <a:t> ‘if’</a:t>
                      </a:r>
                    </a:p>
                    <a:p>
                      <a:r>
                        <a:rPr lang="en-GB" sz="1200" b="1" baseline="0" dirty="0" smtClean="0">
                          <a:solidFill>
                            <a:srgbClr val="0070C0"/>
                          </a:solidFill>
                          <a:latin typeface="Twinkl Cursive Unlooped" panose="02000000000000000000" pitchFamily="2" charset="0"/>
                        </a:rPr>
                        <a:t>Y4 lesson 2 ‘if/else’</a:t>
                      </a:r>
                    </a:p>
                    <a:p>
                      <a:r>
                        <a:rPr lang="en-GB" sz="1200" b="1" baseline="0" dirty="0" smtClean="0">
                          <a:solidFill>
                            <a:srgbClr val="0070C0"/>
                          </a:solidFill>
                          <a:latin typeface="Twinkl Cursive Unlooped" panose="02000000000000000000" pitchFamily="2" charset="0"/>
                        </a:rPr>
                        <a:t>Y3 lesson 3 ‘commands’</a:t>
                      </a:r>
                    </a:p>
                    <a:p>
                      <a:r>
                        <a:rPr lang="en-GB" sz="1200" b="1" baseline="0" dirty="0" smtClean="0">
                          <a:solidFill>
                            <a:srgbClr val="0070C0"/>
                          </a:solidFill>
                          <a:latin typeface="Twinkl Cursive Unlooped" panose="02000000000000000000" pitchFamily="2" charset="0"/>
                        </a:rPr>
                        <a:t>Y4 lesson 3 ‘input’</a:t>
                      </a:r>
                    </a:p>
                    <a:p>
                      <a:r>
                        <a:rPr lang="en-GB" sz="1200" b="1" baseline="0" dirty="0" smtClean="0">
                          <a:solidFill>
                            <a:srgbClr val="0070C0"/>
                          </a:solidFill>
                          <a:latin typeface="Twinkl Cursive Unlooped" panose="02000000000000000000" pitchFamily="2" charset="0"/>
                        </a:rPr>
                        <a:t>Y3 lesson 6 ‘variables’</a:t>
                      </a:r>
                    </a:p>
                    <a:p>
                      <a:r>
                        <a:rPr lang="en-GB" sz="1200" b="1" baseline="0" dirty="0" smtClean="0">
                          <a:solidFill>
                            <a:srgbClr val="0070C0"/>
                          </a:solidFill>
                          <a:latin typeface="Twinkl Cursive Unlooped" panose="02000000000000000000" pitchFamily="2" charset="0"/>
                        </a:rPr>
                        <a:t>Y4 lesson 5 ‘variables’</a:t>
                      </a:r>
                      <a:endParaRPr lang="en-GB" sz="1200" b="1" dirty="0" smtClean="0">
                        <a:solidFill>
                          <a:srgbClr val="0070C0"/>
                        </a:solidFill>
                        <a:latin typeface="Twinkl Cursive Unlooped" panose="02000000000000000000" pitchFamily="2" charset="0"/>
                      </a:endParaRPr>
                    </a:p>
                    <a:p>
                      <a:endParaRPr lang="en-GB" sz="1200" b="1" dirty="0" smtClean="0">
                        <a:solidFill>
                          <a:srgbClr val="0070C0"/>
                        </a:solidFill>
                        <a:latin typeface="Twinkl Cursive Unlooped" panose="02000000000000000000" pitchFamily="2" charset="0"/>
                      </a:endParaRPr>
                    </a:p>
                    <a:p>
                      <a:endParaRPr lang="en-GB" sz="1200" b="1" dirty="0">
                        <a:solidFill>
                          <a:srgbClr val="0070C0"/>
                        </a:solidFill>
                        <a:latin typeface="Twinkl Cursive Unlooped" panose="02000000000000000000" pitchFamily="2" charset="0"/>
                      </a:endParaRPr>
                    </a:p>
                  </a:txBody>
                  <a:tcPr marL="59915" marR="599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1" dirty="0" smtClean="0">
                          <a:solidFill>
                            <a:srgbClr val="0070C0"/>
                          </a:solidFill>
                          <a:latin typeface="Twinkl Cursive Unlooped" panose="02000000000000000000" pitchFamily="2" charset="0"/>
                        </a:rPr>
                        <a:t>4.4</a:t>
                      </a:r>
                    </a:p>
                    <a:p>
                      <a:r>
                        <a:rPr lang="en-GB" sz="1200" b="1" dirty="0" smtClean="0">
                          <a:solidFill>
                            <a:srgbClr val="0070C0"/>
                          </a:solidFill>
                          <a:latin typeface="Twinkl Cursive Unlooped" panose="02000000000000000000" pitchFamily="2" charset="0"/>
                        </a:rPr>
                        <a:t>Writing for different</a:t>
                      </a:r>
                      <a:r>
                        <a:rPr lang="en-GB" sz="1200" b="1" baseline="0" dirty="0" smtClean="0">
                          <a:solidFill>
                            <a:srgbClr val="0070C0"/>
                          </a:solidFill>
                          <a:latin typeface="Twinkl Cursive Unlooped" panose="02000000000000000000" pitchFamily="2" charset="0"/>
                        </a:rPr>
                        <a:t> audiences</a:t>
                      </a:r>
                    </a:p>
                    <a:p>
                      <a:r>
                        <a:rPr lang="en-GB" sz="1200" b="1" baseline="0" dirty="0" smtClean="0">
                          <a:solidFill>
                            <a:srgbClr val="0070C0"/>
                          </a:solidFill>
                          <a:latin typeface="Twinkl Cursive Unlooped" panose="02000000000000000000" pitchFamily="2" charset="0"/>
                        </a:rPr>
                        <a:t>2email, 2connect, 2DIY</a:t>
                      </a:r>
                      <a:endParaRPr lang="en-GB" sz="1200" b="1" dirty="0">
                        <a:solidFill>
                          <a:srgbClr val="0070C0"/>
                        </a:solidFill>
                        <a:latin typeface="Twinkl Cursive Unlooped" panose="02000000000000000000" pitchFamily="2" charset="0"/>
                      </a:endParaRPr>
                    </a:p>
                  </a:txBody>
                  <a:tcPr marL="59915" marR="599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1" dirty="0" smtClean="0">
                          <a:solidFill>
                            <a:srgbClr val="0070C0"/>
                          </a:solidFill>
                          <a:latin typeface="Twinkl Cursive Unlooped" panose="02000000000000000000" pitchFamily="2" charset="0"/>
                        </a:rPr>
                        <a:t>4.7</a:t>
                      </a:r>
                    </a:p>
                    <a:p>
                      <a:r>
                        <a:rPr lang="en-GB" sz="1200" b="1" dirty="0" smtClean="0">
                          <a:solidFill>
                            <a:srgbClr val="0070C0"/>
                          </a:solidFill>
                          <a:latin typeface="Twinkl Cursive Unlooped" panose="02000000000000000000" pitchFamily="2" charset="0"/>
                        </a:rPr>
                        <a:t>Effective searching</a:t>
                      </a:r>
                    </a:p>
                    <a:p>
                      <a:endParaRPr lang="en-GB" sz="1200" b="1" dirty="0" smtClean="0">
                        <a:solidFill>
                          <a:srgbClr val="0070C0"/>
                        </a:solidFill>
                        <a:latin typeface="Twinkl Cursive Unlooped" panose="02000000000000000000" pitchFamily="2" charset="0"/>
                      </a:endParaRPr>
                    </a:p>
                    <a:p>
                      <a:r>
                        <a:rPr lang="en-GB" sz="1200" b="1" dirty="0" smtClean="0">
                          <a:solidFill>
                            <a:srgbClr val="0070C0"/>
                          </a:solidFill>
                          <a:latin typeface="Twinkl Cursive Unlooped" panose="02000000000000000000" pitchFamily="2" charset="0"/>
                        </a:rPr>
                        <a:t>Browser</a:t>
                      </a:r>
                      <a:endParaRPr lang="en-GB" sz="1200" b="1" dirty="0">
                        <a:solidFill>
                          <a:srgbClr val="0070C0"/>
                        </a:solidFill>
                        <a:latin typeface="Twinkl Cursive Unlooped" panose="02000000000000000000" pitchFamily="2" charset="0"/>
                      </a:endParaRPr>
                    </a:p>
                  </a:txBody>
                  <a:tcPr marL="59915" marR="599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1" dirty="0" smtClean="0">
                          <a:solidFill>
                            <a:srgbClr val="0070C0"/>
                          </a:solidFill>
                          <a:latin typeface="Twinkl Cursive Unlooped" panose="02000000000000000000" pitchFamily="2" charset="0"/>
                        </a:rPr>
                        <a:t>4.6</a:t>
                      </a:r>
                    </a:p>
                    <a:p>
                      <a:r>
                        <a:rPr lang="en-GB" sz="1200" b="1" dirty="0" smtClean="0">
                          <a:solidFill>
                            <a:srgbClr val="0070C0"/>
                          </a:solidFill>
                          <a:latin typeface="Twinkl Cursive Unlooped" panose="02000000000000000000" pitchFamily="2" charset="0"/>
                        </a:rPr>
                        <a:t>Animation</a:t>
                      </a:r>
                    </a:p>
                    <a:p>
                      <a:r>
                        <a:rPr lang="en-GB" sz="1200" b="1" dirty="0" smtClean="0">
                          <a:solidFill>
                            <a:srgbClr val="0070C0"/>
                          </a:solidFill>
                          <a:latin typeface="Twinkl Cursive Unlooped" panose="02000000000000000000" pitchFamily="2" charset="0"/>
                        </a:rPr>
                        <a:t>2animate</a:t>
                      </a:r>
                      <a:endParaRPr lang="en-GB" sz="1200" b="1" dirty="0">
                        <a:solidFill>
                          <a:srgbClr val="0070C0"/>
                        </a:solidFill>
                        <a:latin typeface="Twinkl Cursive Unlooped" panose="02000000000000000000" pitchFamily="2" charset="0"/>
                      </a:endParaRPr>
                    </a:p>
                  </a:txBody>
                  <a:tcPr marL="59915" marR="599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04704571"/>
                  </a:ext>
                </a:extLst>
              </a:tr>
              <a:tr h="1712534">
                <a:tc>
                  <a:txBody>
                    <a:bodyPr/>
                    <a:lstStyle/>
                    <a:p>
                      <a:pPr>
                        <a:lnSpc>
                          <a:spcPct val="107000"/>
                        </a:lnSpc>
                        <a:spcAft>
                          <a:spcPts val="0"/>
                        </a:spcAft>
                      </a:pPr>
                      <a:r>
                        <a:rPr lang="en-GB" sz="1800" dirty="0" smtClean="0">
                          <a:solidFill>
                            <a:schemeClr val="tx1"/>
                          </a:solidFill>
                          <a:effectLst/>
                          <a:latin typeface="Twinkl Cursive Unlooped" panose="02000000000000000000" pitchFamily="2" charset="0"/>
                        </a:rPr>
                        <a:t>Years 5/6</a:t>
                      </a:r>
                      <a:endParaRPr lang="en-GB" sz="1800" dirty="0">
                        <a:solidFill>
                          <a:schemeClr val="tx1"/>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77" marR="59977" marT="0" marB="0">
                    <a:lnR w="12700" cap="flat" cmpd="sng" algn="ctr">
                      <a:solidFill>
                        <a:schemeClr val="tx1"/>
                      </a:solidFill>
                      <a:prstDash val="solid"/>
                      <a:round/>
                      <a:headEnd type="none" w="med" len="med"/>
                      <a:tailEnd type="none" w="med" len="med"/>
                    </a:lnR>
                    <a:solidFill>
                      <a:srgbClr val="FF5050"/>
                    </a:solidFill>
                  </a:tcPr>
                </a:tc>
                <a:tc>
                  <a:txBody>
                    <a:bodyPr/>
                    <a:lstStyle/>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Unit</a:t>
                      </a:r>
                      <a:r>
                        <a:rPr lang="en-GB" sz="12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6.2</a:t>
                      </a:r>
                    </a:p>
                    <a:p>
                      <a:pPr>
                        <a:lnSpc>
                          <a:spcPct val="107000"/>
                        </a:lnSpc>
                        <a:spcAft>
                          <a:spcPts val="0"/>
                        </a:spcAft>
                      </a:pPr>
                      <a:r>
                        <a:rPr lang="en-GB" sz="12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Online safety</a:t>
                      </a:r>
                      <a:endParaRPr lang="en-GB" sz="12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15" marR="599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6.3</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Spreadsheet</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2calculate</a:t>
                      </a:r>
                      <a:endParaRPr lang="en-GB" sz="12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15" marR="599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6.7</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Quizzing</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2quiz,</a:t>
                      </a:r>
                      <a:r>
                        <a:rPr lang="en-GB" sz="12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2diy, 2investigate</a:t>
                      </a:r>
                      <a:endParaRPr lang="en-GB" sz="12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15" marR="599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6.5</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Text adventures</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2code,2connect</a:t>
                      </a:r>
                      <a:endParaRPr lang="en-GB" sz="12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15" marR="599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6.1</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Coding</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Y6 lesson</a:t>
                      </a:r>
                      <a:r>
                        <a:rPr lang="en-GB" sz="12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1 / 2</a:t>
                      </a:r>
                      <a:endPar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Y5 lesson 3 text variables</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Y6 lesson 3</a:t>
                      </a:r>
                      <a:r>
                        <a:rPr lang="en-GB" sz="12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 functions</a:t>
                      </a:r>
                    </a:p>
                    <a:p>
                      <a:pPr>
                        <a:lnSpc>
                          <a:spcPct val="107000"/>
                        </a:lnSpc>
                        <a:spcAft>
                          <a:spcPts val="0"/>
                        </a:spcAft>
                      </a:pPr>
                      <a:r>
                        <a:rPr lang="en-GB" sz="12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Y6 lesson 6 text adv.</a:t>
                      </a:r>
                    </a:p>
                    <a:p>
                      <a:pPr>
                        <a:lnSpc>
                          <a:spcPct val="107000"/>
                        </a:lnSpc>
                        <a:spcAft>
                          <a:spcPts val="0"/>
                        </a:spcAft>
                      </a:pPr>
                      <a:r>
                        <a:rPr lang="en-GB" sz="1200" b="1" baseline="0"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Y6 lesson 4 vocab review</a:t>
                      </a:r>
                      <a:endPar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15" marR="599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6.4</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Blogging</a:t>
                      </a:r>
                    </a:p>
                    <a:p>
                      <a:pPr>
                        <a:lnSpc>
                          <a:spcPct val="107000"/>
                        </a:lnSpc>
                        <a:spcAft>
                          <a:spcPts val="0"/>
                        </a:spcAft>
                      </a:pPr>
                      <a:r>
                        <a:rPr lang="en-GB" sz="1200" b="1" dirty="0" smtClean="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rPr>
                        <a:t>2blog</a:t>
                      </a:r>
                      <a:endParaRPr lang="en-GB" sz="1200" b="1" dirty="0">
                        <a:solidFill>
                          <a:srgbClr val="0070C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59915" marR="599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00700775"/>
                  </a:ext>
                </a:extLst>
              </a:tr>
            </a:tbl>
          </a:graphicData>
        </a:graphic>
      </p:graphicFrame>
      <p:sp>
        <p:nvSpPr>
          <p:cNvPr id="7" name="Title 1"/>
          <p:cNvSpPr>
            <a:spLocks noGrp="1"/>
          </p:cNvSpPr>
          <p:nvPr>
            <p:ph type="title"/>
          </p:nvPr>
        </p:nvSpPr>
        <p:spPr>
          <a:xfrm>
            <a:off x="234950" y="224035"/>
            <a:ext cx="8543925" cy="563128"/>
          </a:xfrm>
        </p:spPr>
        <p:txBody>
          <a:bodyPr>
            <a:normAutofit fontScale="90000"/>
          </a:bodyPr>
          <a:lstStyle/>
          <a:p>
            <a:r>
              <a:rPr lang="en-GB" sz="3200" b="1" u="sng" dirty="0" smtClean="0">
                <a:latin typeface="Twinkl Cursive Unlooped" panose="02000000000000000000" pitchFamily="2" charset="0"/>
              </a:rPr>
              <a:t>Computing Overview</a:t>
            </a:r>
            <a:r>
              <a:rPr lang="en-GB" sz="3200" b="1" u="sng" dirty="0">
                <a:latin typeface="Twinkl Cursive Unlooped" panose="02000000000000000000" pitchFamily="2" charset="0"/>
              </a:rPr>
              <a:t/>
            </a:r>
            <a:br>
              <a:rPr lang="en-GB" sz="3200" b="1" u="sng" dirty="0">
                <a:latin typeface="Twinkl Cursive Unlooped" panose="02000000000000000000" pitchFamily="2" charset="0"/>
              </a:rPr>
            </a:br>
            <a:r>
              <a:rPr lang="en-GB" sz="3200" b="1" u="sng" dirty="0">
                <a:latin typeface="Twinkl Cursive Unlooped" panose="02000000000000000000" pitchFamily="2" charset="0"/>
              </a:rPr>
              <a:t>Year </a:t>
            </a:r>
            <a:r>
              <a:rPr lang="en-GB" sz="3200" b="1" u="sng" dirty="0" smtClean="0">
                <a:latin typeface="Twinkl Cursive Unlooped" panose="02000000000000000000" pitchFamily="2" charset="0"/>
              </a:rPr>
              <a:t>B (</a:t>
            </a:r>
            <a:r>
              <a:rPr lang="en-GB" sz="2000" b="1" u="sng" dirty="0" smtClean="0">
                <a:latin typeface="Twinkl Cursive Unlooped" panose="02000000000000000000" pitchFamily="2" charset="0"/>
              </a:rPr>
              <a:t>year </a:t>
            </a:r>
            <a:r>
              <a:rPr lang="en-GB" sz="2000" b="1" u="sng" smtClean="0">
                <a:latin typeface="Twinkl Cursive Unlooped" panose="02000000000000000000" pitchFamily="2" charset="0"/>
              </a:rPr>
              <a:t>2021/2022 coding unit </a:t>
            </a:r>
            <a:r>
              <a:rPr lang="en-GB" sz="2000" b="1" u="sng" dirty="0" smtClean="0">
                <a:latin typeface="Twinkl Cursive Unlooped" panose="02000000000000000000" pitchFamily="2" charset="0"/>
              </a:rPr>
              <a:t>switched to crash </a:t>
            </a:r>
            <a:r>
              <a:rPr lang="en-GB" sz="2000" b="1" u="sng" smtClean="0">
                <a:latin typeface="Twinkl Cursive Unlooped" panose="02000000000000000000" pitchFamily="2" charset="0"/>
              </a:rPr>
              <a:t>course coding)  </a:t>
            </a:r>
            <a:endParaRPr lang="en-GB" sz="3000" dirty="0"/>
          </a:p>
        </p:txBody>
      </p:sp>
      <p:pic>
        <p:nvPicPr>
          <p:cNvPr id="8" name="Picture 7"/>
          <p:cNvPicPr>
            <a:picLocks noChangeAspect="1"/>
          </p:cNvPicPr>
          <p:nvPr/>
        </p:nvPicPr>
        <p:blipFill>
          <a:blip r:embed="rId2"/>
          <a:stretch>
            <a:fillRect/>
          </a:stretch>
        </p:blipFill>
        <p:spPr>
          <a:xfrm>
            <a:off x="11276738" y="224035"/>
            <a:ext cx="635864" cy="661556"/>
          </a:xfrm>
          <a:prstGeom prst="rect">
            <a:avLst/>
          </a:prstGeom>
        </p:spPr>
      </p:pic>
    </p:spTree>
    <p:extLst>
      <p:ext uri="{BB962C8B-B14F-4D97-AF65-F5344CB8AC3E}">
        <p14:creationId xmlns:p14="http://schemas.microsoft.com/office/powerpoint/2010/main" val="3346700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7651" y="-79572"/>
            <a:ext cx="8543925" cy="1077020"/>
          </a:xfrm>
        </p:spPr>
        <p:txBody>
          <a:bodyPr>
            <a:normAutofit/>
          </a:bodyPr>
          <a:lstStyle/>
          <a:p>
            <a:r>
              <a:rPr lang="en-GB" sz="3200" b="1" u="sng" dirty="0">
                <a:latin typeface="Twinkl Cursive Unlooped" panose="02000000000000000000" pitchFamily="2" charset="0"/>
              </a:rPr>
              <a:t>Computing Overview </a:t>
            </a:r>
            <a:r>
              <a:rPr lang="en-GB" sz="3200" b="1" u="sng" dirty="0" smtClean="0">
                <a:latin typeface="Twinkl Cursive Unlooped" panose="02000000000000000000" pitchFamily="2" charset="0"/>
              </a:rPr>
              <a:t>( KS1 A)</a:t>
            </a:r>
            <a:endParaRPr lang="en-GB" sz="3200" b="1" u="sng" dirty="0">
              <a:latin typeface="Twinkl Cursive Unlooped" panose="02000000000000000000" pitchFamily="2"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4004496468"/>
              </p:ext>
            </p:extLst>
          </p:nvPr>
        </p:nvGraphicFramePr>
        <p:xfrm>
          <a:off x="556056" y="862225"/>
          <a:ext cx="10972798" cy="5870077"/>
        </p:xfrm>
        <a:graphic>
          <a:graphicData uri="http://schemas.openxmlformats.org/drawingml/2006/table">
            <a:tbl>
              <a:tblPr firstRow="1" bandRow="1">
                <a:tableStyleId>{5C22544A-7EE6-4342-B048-85BDC9FD1C3A}</a:tableStyleId>
              </a:tblPr>
              <a:tblGrid>
                <a:gridCol w="492834">
                  <a:extLst>
                    <a:ext uri="{9D8B030D-6E8A-4147-A177-3AD203B41FA5}">
                      <a16:colId xmlns:a16="http://schemas.microsoft.com/office/drawing/2014/main" val="1498146284"/>
                    </a:ext>
                  </a:extLst>
                </a:gridCol>
                <a:gridCol w="1574637">
                  <a:extLst>
                    <a:ext uri="{9D8B030D-6E8A-4147-A177-3AD203B41FA5}">
                      <a16:colId xmlns:a16="http://schemas.microsoft.com/office/drawing/2014/main" val="455180641"/>
                    </a:ext>
                  </a:extLst>
                </a:gridCol>
                <a:gridCol w="1654977">
                  <a:extLst>
                    <a:ext uri="{9D8B030D-6E8A-4147-A177-3AD203B41FA5}">
                      <a16:colId xmlns:a16="http://schemas.microsoft.com/office/drawing/2014/main" val="1184207852"/>
                    </a:ext>
                  </a:extLst>
                </a:gridCol>
                <a:gridCol w="1687112">
                  <a:extLst>
                    <a:ext uri="{9D8B030D-6E8A-4147-A177-3AD203B41FA5}">
                      <a16:colId xmlns:a16="http://schemas.microsoft.com/office/drawing/2014/main" val="900032119"/>
                    </a:ext>
                  </a:extLst>
                </a:gridCol>
                <a:gridCol w="2297686">
                  <a:extLst>
                    <a:ext uri="{9D8B030D-6E8A-4147-A177-3AD203B41FA5}">
                      <a16:colId xmlns:a16="http://schemas.microsoft.com/office/drawing/2014/main" val="2447619682"/>
                    </a:ext>
                  </a:extLst>
                </a:gridCol>
                <a:gridCol w="1430027">
                  <a:extLst>
                    <a:ext uri="{9D8B030D-6E8A-4147-A177-3AD203B41FA5}">
                      <a16:colId xmlns:a16="http://schemas.microsoft.com/office/drawing/2014/main" val="1435650322"/>
                    </a:ext>
                  </a:extLst>
                </a:gridCol>
                <a:gridCol w="1835525">
                  <a:extLst>
                    <a:ext uri="{9D8B030D-6E8A-4147-A177-3AD203B41FA5}">
                      <a16:colId xmlns:a16="http://schemas.microsoft.com/office/drawing/2014/main" val="1393506755"/>
                    </a:ext>
                  </a:extLst>
                </a:gridCol>
              </a:tblGrid>
              <a:tr h="389392">
                <a:tc>
                  <a:txBody>
                    <a:bodyPr/>
                    <a:lstStyle/>
                    <a:p>
                      <a:pPr algn="ctr">
                        <a:lnSpc>
                          <a:spcPct val="100000"/>
                        </a:lnSpc>
                        <a:spcAft>
                          <a:spcPts val="0"/>
                        </a:spcAft>
                      </a:pPr>
                      <a:r>
                        <a:rPr lang="en-GB"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1</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2</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1</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2</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1</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2</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9735651"/>
                  </a:ext>
                </a:extLst>
              </a:tr>
              <a:tr h="5480685">
                <a:tc>
                  <a:txBody>
                    <a:bodyPr/>
                    <a:lstStyle/>
                    <a:p>
                      <a:pPr marL="0" indent="0"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Year </a:t>
                      </a:r>
                      <a:r>
                        <a:rPr lang="en-GB" sz="18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1/2</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login safely.</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start to introduce to the children the idea of</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‘ownership’ of their creative</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work.</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know how to find saved work in the Online Work area and find teacher comments.</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know how to search  to</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find resources.</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become familiar with the types of resources available in the Topics section.</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become more familiar with the icons used in the resources in the Topic</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section.</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start to add pictures and text</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explore the Tools section and to learn about the common icons used for Save,</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Print, Open, New.</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explore the Games section To understand the importance of logging out </a:t>
                      </a:r>
                    </a:p>
                    <a:p>
                      <a:pPr marL="171450" marR="23495" indent="-171450" algn="l">
                        <a:lnSpc>
                          <a:spcPct val="107000"/>
                        </a:lnSpc>
                        <a:spcAft>
                          <a:spcPts val="0"/>
                        </a:spcAft>
                        <a:buFont typeface="Arial" panose="020B0604020202020204" pitchFamily="34" charset="0"/>
                        <a:buChar char="•"/>
                      </a:pPr>
                      <a:endPar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understand the terminology</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associated with searching.</a:t>
                      </a:r>
                    </a:p>
                    <a:p>
                      <a:pPr marL="171450" marR="23495" indent="-171450" algn="l">
                        <a:lnSpc>
                          <a:spcPct val="107000"/>
                        </a:lnSpc>
                        <a:spcAft>
                          <a:spcPts val="0"/>
                        </a:spcAft>
                        <a:buFont typeface="Arial" panose="020B0604020202020204" pitchFamily="34" charset="0"/>
                        <a:buChar char="•"/>
                      </a:pPr>
                      <a:endPar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gain a better understanding</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about searching on the Internet.</a:t>
                      </a:r>
                    </a:p>
                    <a:p>
                      <a:pPr marL="171450" marR="23495" indent="-171450" algn="l">
                        <a:lnSpc>
                          <a:spcPct val="107000"/>
                        </a:lnSpc>
                        <a:spcAft>
                          <a:spcPts val="0"/>
                        </a:spcAft>
                        <a:buFont typeface="Arial" panose="020B0604020202020204" pitchFamily="34" charset="0"/>
                        <a:buChar char="•"/>
                      </a:pPr>
                      <a:endPar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create a leaflet to help</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someone search </a:t>
                      </a:r>
                      <a:endParaRPr lang="en-GB" sz="8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620" indent="0" algn="l">
                        <a:lnSpc>
                          <a:spcPct val="107000"/>
                        </a:lnSpc>
                        <a:spcAft>
                          <a:spcPts val="0"/>
                        </a:spcAft>
                        <a:buFont typeface="Arial" panose="020B0604020202020204" pitchFamily="34" charset="0"/>
                        <a:buNone/>
                      </a:pPr>
                      <a:endParaRPr lang="en-GB" sz="8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marL="179070" indent="-171450" algn="l">
                        <a:lnSpc>
                          <a:spcPct val="107000"/>
                        </a:lnSpc>
                        <a:spcAft>
                          <a:spcPts val="0"/>
                        </a:spcAft>
                        <a:buFont typeface="Arial" panose="020B0604020202020204" pitchFamily="34" charset="0"/>
                        <a:buChar char="•"/>
                      </a:pPr>
                      <a:endParaRPr lang="en-GB" sz="8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2159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emphasise the importance of following instructions.</a:t>
                      </a:r>
                    </a:p>
                    <a:p>
                      <a:pPr marL="171450" marR="2159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follow and create simple</a:t>
                      </a:r>
                    </a:p>
                    <a:p>
                      <a:pPr marL="171450" marR="2159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instructions on the computer.</a:t>
                      </a:r>
                    </a:p>
                    <a:p>
                      <a:pPr marL="171450" marR="2159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consider how the order of</a:t>
                      </a:r>
                    </a:p>
                    <a:p>
                      <a:pPr marL="171450" marR="2159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instructions affects the result.</a:t>
                      </a:r>
                      <a:endParaRPr lang="en-GB" sz="8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understand what coding means in</a:t>
                      </a:r>
                      <a:r>
                        <a:rPr lang="en-GB" sz="800" u="none" strike="noStrike" baseline="0"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c</a:t>
                      </a: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omputing.</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To introduce 2Code.</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To use Design Mode to add and change backgrounds and characters. </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design a scene for a program.</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explore the When Key and When Swiped commands (on tablets if available).</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explore a method to code interactivity between objects.</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understand what an algorithm is.</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create a computer</a:t>
                      </a:r>
                      <a:r>
                        <a:rPr lang="en-GB" sz="800" u="none" strike="noStrike" baseline="0"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a:t>
                      </a: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program using simple</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algorithms.</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To compare the Turtle and Character objects.</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use the button object.</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understand how use the</a:t>
                      </a:r>
                      <a:r>
                        <a:rPr lang="en-GB" sz="800" u="none" strike="noStrike" baseline="0"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a:t>
                      </a: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Repeat command.</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understand how to use the</a:t>
                      </a:r>
                      <a:r>
                        <a:rPr lang="en-GB" sz="800" u="none" strike="noStrike" baseline="0"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a:t>
                      </a: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Timer command.</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know what debugging</a:t>
                      </a:r>
                      <a:r>
                        <a:rPr lang="en-GB" sz="800" u="none" strike="noStrike" baseline="0"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a:t>
                      </a: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means.</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understand the need to</a:t>
                      </a:r>
                      <a:r>
                        <a:rPr lang="en-GB" sz="800" u="none" strike="noStrike" baseline="0"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a:t>
                      </a: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test and debug a program repeatedly.</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debug simple programs.</a:t>
                      </a:r>
                    </a:p>
                    <a:p>
                      <a:pPr marL="171450" marR="22860" indent="-171450" algn="l">
                        <a:lnSpc>
                          <a:spcPct val="107000"/>
                        </a:lnSpc>
                        <a:spcAft>
                          <a:spcPts val="0"/>
                        </a:spcAft>
                        <a:buFont typeface="Arial" panose="020B0604020202020204" pitchFamily="34" charset="0"/>
                        <a:buChar char="•"/>
                      </a:pPr>
                      <a:endPar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create programs using different kinds of objects whose behaviours are limited</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specific actions.</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predict what the objects will do in other programs, based on their knowledge of</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what the object is capable of.</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discuss how logic helped them</a:t>
                      </a:r>
                      <a:r>
                        <a:rPr lang="en-GB" sz="800" u="none" strike="noStrike" baseline="0"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a:t>
                      </a: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understand that they</a:t>
                      </a:r>
                      <a:r>
                        <a:rPr lang="en-GB" sz="800" u="none" strike="noStrike" baseline="0"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a:t>
                      </a: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could only predict specific actions, as that is what the</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objects were limited to.</a:t>
                      </a:r>
                    </a:p>
                    <a:p>
                      <a:pPr marR="22860" algn="l">
                        <a:lnSpc>
                          <a:spcPct val="107000"/>
                        </a:lnSpc>
                        <a:spcAft>
                          <a:spcPts val="0"/>
                        </a:spcAft>
                      </a:pPr>
                      <a:endPar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be introduced to 2Paint A</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Picture.</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look at the impressionist style</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of art (Monet, Degas, Renoir).</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recreate pointillist art and</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look at the work of pointillist</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artists such as Seurat.</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look at the work of Piet</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Mondrian and recreate it using</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the Lines template.</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look at the work of William</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Morris and recreate it using the</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Patterns template </a:t>
                      </a:r>
                      <a:r>
                        <a:rPr lang="en-GB" sz="800" u="none" strike="noStrike" dirty="0" err="1"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eCollage</a:t>
                      </a:r>
                      <a:endPar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p>
                      <a:pPr marL="88900" indent="-88900" algn="l" rtl="0" eaLnBrk="1" fontAlgn="base" latinLnBrk="0" hangingPunct="1">
                        <a:lnSpc>
                          <a:spcPct val="107000"/>
                        </a:lnSpc>
                        <a:spcBef>
                          <a:spcPts val="0"/>
                        </a:spcBef>
                        <a:spcAft>
                          <a:spcPts val="0"/>
                        </a:spcAft>
                        <a:buFont typeface="Arial" panose="020B0604020202020204" pitchFamily="34" charset="0"/>
                        <a:buChar char="•"/>
                      </a:pPr>
                      <a:endParaRPr lang="en-GB" sz="800" dirty="0" smtClean="0">
                        <a:effectLst/>
                        <a:latin typeface="Twinkl Cursive Unlooped" panose="02000000000000000000" pitchFamily="2"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18288" indent="-171450" algn="l" rtl="0" eaLnBrk="1" latinLnBrk="0" hangingPunct="1">
                        <a:lnSpc>
                          <a:spcPct val="107000"/>
                        </a:lnSpc>
                        <a:spcBef>
                          <a:spcPts val="0"/>
                        </a:spcBef>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walk around the local community and find examples of where</a:t>
                      </a:r>
                    </a:p>
                    <a:p>
                      <a:pPr marL="171450" marR="18288" indent="-171450" algn="l" rtl="0" eaLnBrk="1" latinLnBrk="0" hangingPunct="1">
                        <a:lnSpc>
                          <a:spcPct val="107000"/>
                        </a:lnSpc>
                        <a:spcBef>
                          <a:spcPts val="0"/>
                        </a:spcBef>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technology is used.</a:t>
                      </a:r>
                    </a:p>
                    <a:p>
                      <a:pPr marL="171450" marR="18288" indent="-171450" algn="l" rtl="0" eaLnBrk="1" latinLnBrk="0" hangingPunct="1">
                        <a:lnSpc>
                          <a:spcPct val="107000"/>
                        </a:lnSpc>
                        <a:spcBef>
                          <a:spcPts val="0"/>
                        </a:spcBef>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record examples of technology outside school</a:t>
                      </a:r>
                    </a:p>
                    <a:p>
                      <a:pPr marL="171450" marR="18288" indent="-171450" algn="l" rtl="0" eaLnBrk="1" latinLnBrk="0" hangingPunct="1">
                        <a:lnSpc>
                          <a:spcPct val="107000"/>
                        </a:lnSpc>
                        <a:spcBef>
                          <a:spcPts val="0"/>
                        </a:spcBef>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sort items using a range of criteria. </a:t>
                      </a:r>
                    </a:p>
                    <a:p>
                      <a:pPr marL="171450" marR="18288" indent="-171450" algn="l" rtl="0" eaLnBrk="1" latinLnBrk="0" hangingPunct="1">
                        <a:lnSpc>
                          <a:spcPct val="107000"/>
                        </a:lnSpc>
                        <a:spcBef>
                          <a:spcPts val="0"/>
                        </a:spcBef>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sort items on the computer</a:t>
                      </a:r>
                    </a:p>
                    <a:p>
                      <a:pPr marL="17843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p>
                    <a:p>
                      <a:pPr marL="171450" indent="-171450" algn="l">
                        <a:lnSpc>
                          <a:spcPct val="107000"/>
                        </a:lnSpc>
                        <a:spcAft>
                          <a:spcPts val="0"/>
                        </a:spcAft>
                        <a:buFont typeface="Arial" panose="020B0604020202020204" pitchFamily="34" charset="0"/>
                        <a:buChar char="•"/>
                      </a:pPr>
                      <a:endParaRPr lang="en-GB" sz="800" u="none" strike="noStrike" dirty="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4383456"/>
                  </a:ext>
                </a:extLst>
              </a:tr>
            </a:tbl>
          </a:graphicData>
        </a:graphic>
      </p:graphicFrame>
      <p:pic>
        <p:nvPicPr>
          <p:cNvPr id="7" name="Picture 6"/>
          <p:cNvPicPr>
            <a:picLocks noChangeAspect="1"/>
          </p:cNvPicPr>
          <p:nvPr/>
        </p:nvPicPr>
        <p:blipFill>
          <a:blip r:embed="rId2"/>
          <a:stretch>
            <a:fillRect/>
          </a:stretch>
        </p:blipFill>
        <p:spPr>
          <a:xfrm>
            <a:off x="11352901" y="144636"/>
            <a:ext cx="603993" cy="628604"/>
          </a:xfrm>
          <a:prstGeom prst="rect">
            <a:avLst/>
          </a:prstGeom>
        </p:spPr>
      </p:pic>
    </p:spTree>
    <p:extLst>
      <p:ext uri="{BB962C8B-B14F-4D97-AF65-F5344CB8AC3E}">
        <p14:creationId xmlns:p14="http://schemas.microsoft.com/office/powerpoint/2010/main" val="3028580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extLst>
              <p:ext uri="{D42A27DB-BD31-4B8C-83A1-F6EECF244321}">
                <p14:modId xmlns:p14="http://schemas.microsoft.com/office/powerpoint/2010/main" val="245506716"/>
              </p:ext>
            </p:extLst>
          </p:nvPr>
        </p:nvGraphicFramePr>
        <p:xfrm>
          <a:off x="148283" y="800441"/>
          <a:ext cx="11677135" cy="6049782"/>
        </p:xfrm>
        <a:graphic>
          <a:graphicData uri="http://schemas.openxmlformats.org/drawingml/2006/table">
            <a:tbl>
              <a:tblPr firstRow="1" bandRow="1">
                <a:tableStyleId>{5C22544A-7EE6-4342-B048-85BDC9FD1C3A}</a:tableStyleId>
              </a:tblPr>
              <a:tblGrid>
                <a:gridCol w="524468">
                  <a:extLst>
                    <a:ext uri="{9D8B030D-6E8A-4147-A177-3AD203B41FA5}">
                      <a16:colId xmlns:a16="http://schemas.microsoft.com/office/drawing/2014/main" val="1498146284"/>
                    </a:ext>
                  </a:extLst>
                </a:gridCol>
                <a:gridCol w="1590589">
                  <a:extLst>
                    <a:ext uri="{9D8B030D-6E8A-4147-A177-3AD203B41FA5}">
                      <a16:colId xmlns:a16="http://schemas.microsoft.com/office/drawing/2014/main" val="455180641"/>
                    </a:ext>
                  </a:extLst>
                </a:gridCol>
                <a:gridCol w="1675341">
                  <a:extLst>
                    <a:ext uri="{9D8B030D-6E8A-4147-A177-3AD203B41FA5}">
                      <a16:colId xmlns:a16="http://schemas.microsoft.com/office/drawing/2014/main" val="1184207852"/>
                    </a:ext>
                  </a:extLst>
                </a:gridCol>
                <a:gridCol w="1966398">
                  <a:extLst>
                    <a:ext uri="{9D8B030D-6E8A-4147-A177-3AD203B41FA5}">
                      <a16:colId xmlns:a16="http://schemas.microsoft.com/office/drawing/2014/main" val="900032119"/>
                    </a:ext>
                  </a:extLst>
                </a:gridCol>
                <a:gridCol w="2103190">
                  <a:extLst>
                    <a:ext uri="{9D8B030D-6E8A-4147-A177-3AD203B41FA5}">
                      <a16:colId xmlns:a16="http://schemas.microsoft.com/office/drawing/2014/main" val="2447619682"/>
                    </a:ext>
                  </a:extLst>
                </a:gridCol>
                <a:gridCol w="1863803">
                  <a:extLst>
                    <a:ext uri="{9D8B030D-6E8A-4147-A177-3AD203B41FA5}">
                      <a16:colId xmlns:a16="http://schemas.microsoft.com/office/drawing/2014/main" val="1435650322"/>
                    </a:ext>
                  </a:extLst>
                </a:gridCol>
                <a:gridCol w="1953346">
                  <a:extLst>
                    <a:ext uri="{9D8B030D-6E8A-4147-A177-3AD203B41FA5}">
                      <a16:colId xmlns:a16="http://schemas.microsoft.com/office/drawing/2014/main" val="1393506755"/>
                    </a:ext>
                  </a:extLst>
                </a:gridCol>
              </a:tblGrid>
              <a:tr h="389392">
                <a:tc>
                  <a:txBody>
                    <a:bodyPr/>
                    <a:lstStyle/>
                    <a:p>
                      <a:pPr algn="ctr">
                        <a:lnSpc>
                          <a:spcPct val="100000"/>
                        </a:lnSpc>
                        <a:spcAft>
                          <a:spcPts val="0"/>
                        </a:spcAft>
                      </a:pPr>
                      <a:r>
                        <a:rPr lang="en-GB"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1</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2</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1</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2</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1</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2</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9735651"/>
                  </a:ext>
                </a:extLst>
              </a:tr>
              <a:tr h="5480685">
                <a:tc>
                  <a:txBody>
                    <a:bodyPr/>
                    <a:lstStyle/>
                    <a:p>
                      <a:pPr marL="0" indent="0" algn="l">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Year </a:t>
                      </a:r>
                      <a:r>
                        <a:rPr lang="en-GB" sz="18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1/2</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show that the</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i</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nformation provided on pictogram is of limited use beyond answering</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simple questions.</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construct a binary tree to separate different items.</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Use 2Question (a binary tree) to answer questions.</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use a database to answer more complex search questions.</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use the search tool to find information.</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login safely.</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start to introduce to the children the idea of ‘ownership’ of their creative work.</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know how to find saved work and teacher comments in the Online Work</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know how to search Purple Mash</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become familiar with the types of resources available in the Topics</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section.</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become more familiar with icons used </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start to add pictures and text to work.</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explore the Tools section of Purple Mash and to learn about the common icons used in for Save, Print, Open, New.</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explore Games section on Purple Mash.</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understand the importance of</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logging out when they have finished</a:t>
                      </a:r>
                      <a:endParaRPr lang="en-GB" sz="8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9070" indent="-171450" algn="l">
                        <a:lnSpc>
                          <a:spcPct val="107000"/>
                        </a:lnSpc>
                        <a:spcAft>
                          <a:spcPts val="0"/>
                        </a:spcAft>
                        <a:buFont typeface="Arial" panose="020B0604020202020204" pitchFamily="34" charset="0"/>
                        <a:buChar char="•"/>
                      </a:pPr>
                      <a:endParaRPr lang="en-GB" sz="8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2159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emphasise the importance of</a:t>
                      </a:r>
                    </a:p>
                    <a:p>
                      <a:pPr marL="171450" marR="2159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following instructions.</a:t>
                      </a:r>
                    </a:p>
                    <a:p>
                      <a:pPr marL="171450" marR="2159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follow and create simple</a:t>
                      </a:r>
                    </a:p>
                    <a:p>
                      <a:pPr marL="171450" marR="2159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instructions on the computer.</a:t>
                      </a:r>
                    </a:p>
                    <a:p>
                      <a:pPr marL="171450" marR="2159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consider how the order of</a:t>
                      </a:r>
                    </a:p>
                    <a:p>
                      <a:pPr marL="171450" marR="2159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instructions affects the result.</a:t>
                      </a:r>
                    </a:p>
                    <a:p>
                      <a:pPr marL="171450" marR="21590" indent="-171450" algn="l">
                        <a:lnSpc>
                          <a:spcPct val="107000"/>
                        </a:lnSpc>
                        <a:spcAft>
                          <a:spcPts val="0"/>
                        </a:spcAft>
                        <a:buFont typeface="Arial" panose="020B0604020202020204" pitchFamily="34" charset="0"/>
                        <a:buChar char="•"/>
                      </a:pPr>
                      <a:endParaRPr lang="en-GB" sz="8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explore how a story can be</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presented in different ways.</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make a quiz about a story or</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class topic.</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make a fact file on a nonfiction topic.</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Connect file to make a publisher fact file on a nonfiction topic.</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make a presentation to the</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class.</a:t>
                      </a:r>
                    </a:p>
                    <a:p>
                      <a:pPr marL="171450" marR="22860" indent="-171450" algn="l">
                        <a:lnSpc>
                          <a:spcPct val="107000"/>
                        </a:lnSpc>
                        <a:spcAft>
                          <a:spcPts val="0"/>
                        </a:spcAft>
                        <a:buFont typeface="Arial" panose="020B0604020202020204" pitchFamily="34" charset="0"/>
                        <a:buChar char="•"/>
                      </a:pPr>
                      <a:endPar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rtl="0" eaLnBrk="1" fontAlgn="base" latinLnBrk="0" hangingPunct="1">
                        <a:lnSpc>
                          <a:spcPct val="107000"/>
                        </a:lnSpc>
                        <a:spcBef>
                          <a:spcPts val="0"/>
                        </a:spcBef>
                        <a:spcAft>
                          <a:spcPts val="0"/>
                        </a:spcAft>
                        <a:buFont typeface="Arial" panose="020B0604020202020204" pitchFamily="34" charset="0"/>
                        <a:buChar char="•"/>
                      </a:pPr>
                      <a:endParaRPr lang="en-GB" sz="800" dirty="0" smtClean="0">
                        <a:effectLst/>
                        <a:latin typeface="Twinkl Cursive Unlooped" panose="02000000000000000000" pitchFamily="2"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be introduced to e-books and to</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2Create a Story.</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continue a previously saved story.</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add animation to a story.</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add sound to a story including</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voice recording and music the children have created.</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work on a more complex story</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including adding backgrounds and</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copying and pasting pages.</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use additional features to enhance their stories.</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share their e-books on a class</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display board. </a:t>
                      </a:r>
                      <a:endParaRPr lang="en-GB" sz="800" u="none" strike="noStrike" dirty="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4383456"/>
                  </a:ext>
                </a:extLst>
              </a:tr>
            </a:tbl>
          </a:graphicData>
        </a:graphic>
      </p:graphicFrame>
      <p:pic>
        <p:nvPicPr>
          <p:cNvPr id="7" name="Picture 6"/>
          <p:cNvPicPr>
            <a:picLocks noChangeAspect="1"/>
          </p:cNvPicPr>
          <p:nvPr/>
        </p:nvPicPr>
        <p:blipFill>
          <a:blip r:embed="rId2"/>
          <a:stretch>
            <a:fillRect/>
          </a:stretch>
        </p:blipFill>
        <p:spPr>
          <a:xfrm>
            <a:off x="11353509" y="52311"/>
            <a:ext cx="603993" cy="628604"/>
          </a:xfrm>
          <a:prstGeom prst="rect">
            <a:avLst/>
          </a:prstGeom>
        </p:spPr>
      </p:pic>
      <p:sp>
        <p:nvSpPr>
          <p:cNvPr id="6" name="Title 1"/>
          <p:cNvSpPr>
            <a:spLocks noGrp="1"/>
          </p:cNvSpPr>
          <p:nvPr>
            <p:ph type="title"/>
          </p:nvPr>
        </p:nvSpPr>
        <p:spPr>
          <a:xfrm>
            <a:off x="1327651" y="-79572"/>
            <a:ext cx="8543925" cy="1077020"/>
          </a:xfrm>
        </p:spPr>
        <p:txBody>
          <a:bodyPr>
            <a:normAutofit/>
          </a:bodyPr>
          <a:lstStyle/>
          <a:p>
            <a:r>
              <a:rPr lang="en-GB" sz="3200" b="1" u="sng" dirty="0">
                <a:latin typeface="Twinkl Cursive Unlooped" panose="02000000000000000000" pitchFamily="2" charset="0"/>
              </a:rPr>
              <a:t>Computing Overview </a:t>
            </a:r>
            <a:r>
              <a:rPr lang="en-GB" sz="3200" b="1" u="sng" dirty="0" smtClean="0">
                <a:latin typeface="Twinkl Cursive Unlooped" panose="02000000000000000000" pitchFamily="2" charset="0"/>
              </a:rPr>
              <a:t>( KS1 B)</a:t>
            </a:r>
            <a:endParaRPr lang="en-GB" sz="3200" b="1" u="sng" dirty="0">
              <a:latin typeface="Twinkl Cursive Unlooped" panose="02000000000000000000" pitchFamily="2" charset="0"/>
            </a:endParaRPr>
          </a:p>
        </p:txBody>
      </p:sp>
    </p:spTree>
    <p:extLst>
      <p:ext uri="{BB962C8B-B14F-4D97-AF65-F5344CB8AC3E}">
        <p14:creationId xmlns:p14="http://schemas.microsoft.com/office/powerpoint/2010/main" val="899712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extLst>
              <p:ext uri="{D42A27DB-BD31-4B8C-83A1-F6EECF244321}">
                <p14:modId xmlns:p14="http://schemas.microsoft.com/office/powerpoint/2010/main" val="2058859923"/>
              </p:ext>
            </p:extLst>
          </p:nvPr>
        </p:nvGraphicFramePr>
        <p:xfrm>
          <a:off x="185352" y="703666"/>
          <a:ext cx="11738919" cy="5870077"/>
        </p:xfrm>
        <a:graphic>
          <a:graphicData uri="http://schemas.openxmlformats.org/drawingml/2006/table">
            <a:tbl>
              <a:tblPr firstRow="1" bandRow="1">
                <a:tableStyleId>{5C22544A-7EE6-4342-B048-85BDC9FD1C3A}</a:tableStyleId>
              </a:tblPr>
              <a:tblGrid>
                <a:gridCol w="527243">
                  <a:extLst>
                    <a:ext uri="{9D8B030D-6E8A-4147-A177-3AD203B41FA5}">
                      <a16:colId xmlns:a16="http://schemas.microsoft.com/office/drawing/2014/main" val="1498146284"/>
                    </a:ext>
                  </a:extLst>
                </a:gridCol>
                <a:gridCol w="1547063">
                  <a:extLst>
                    <a:ext uri="{9D8B030D-6E8A-4147-A177-3AD203B41FA5}">
                      <a16:colId xmlns:a16="http://schemas.microsoft.com/office/drawing/2014/main" val="455180641"/>
                    </a:ext>
                  </a:extLst>
                </a:gridCol>
                <a:gridCol w="1736147">
                  <a:extLst>
                    <a:ext uri="{9D8B030D-6E8A-4147-A177-3AD203B41FA5}">
                      <a16:colId xmlns:a16="http://schemas.microsoft.com/office/drawing/2014/main" val="1184207852"/>
                    </a:ext>
                  </a:extLst>
                </a:gridCol>
                <a:gridCol w="1976802">
                  <a:extLst>
                    <a:ext uri="{9D8B030D-6E8A-4147-A177-3AD203B41FA5}">
                      <a16:colId xmlns:a16="http://schemas.microsoft.com/office/drawing/2014/main" val="900032119"/>
                    </a:ext>
                  </a:extLst>
                </a:gridCol>
                <a:gridCol w="2114319">
                  <a:extLst>
                    <a:ext uri="{9D8B030D-6E8A-4147-A177-3AD203B41FA5}">
                      <a16:colId xmlns:a16="http://schemas.microsoft.com/office/drawing/2014/main" val="2447619682"/>
                    </a:ext>
                  </a:extLst>
                </a:gridCol>
                <a:gridCol w="1873664">
                  <a:extLst>
                    <a:ext uri="{9D8B030D-6E8A-4147-A177-3AD203B41FA5}">
                      <a16:colId xmlns:a16="http://schemas.microsoft.com/office/drawing/2014/main" val="1435650322"/>
                    </a:ext>
                  </a:extLst>
                </a:gridCol>
                <a:gridCol w="1963681">
                  <a:extLst>
                    <a:ext uri="{9D8B030D-6E8A-4147-A177-3AD203B41FA5}">
                      <a16:colId xmlns:a16="http://schemas.microsoft.com/office/drawing/2014/main" val="1393506755"/>
                    </a:ext>
                  </a:extLst>
                </a:gridCol>
              </a:tblGrid>
              <a:tr h="389392">
                <a:tc>
                  <a:txBody>
                    <a:bodyPr/>
                    <a:lstStyle/>
                    <a:p>
                      <a:pPr algn="ctr">
                        <a:lnSpc>
                          <a:spcPct val="100000"/>
                        </a:lnSpc>
                        <a:spcAft>
                          <a:spcPts val="0"/>
                        </a:spcAft>
                      </a:pPr>
                      <a:r>
                        <a:rPr lang="en-GB"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1</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2</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1</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2</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1</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2</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9735651"/>
                  </a:ext>
                </a:extLst>
              </a:tr>
              <a:tr h="5480685">
                <a:tc>
                  <a:txBody>
                    <a:bodyPr/>
                    <a:lstStyle/>
                    <a:p>
                      <a:pPr marL="0" indent="0" algn="l">
                        <a:lnSpc>
                          <a:spcPct val="100000"/>
                        </a:lnSpc>
                        <a:spcAft>
                          <a:spcPts val="0"/>
                        </a:spcAft>
                      </a:pPr>
                      <a:r>
                        <a:rPr lang="en-GB" sz="18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Year</a:t>
                      </a:r>
                      <a:r>
                        <a:rPr lang="en-GB" sz="1800" b="1"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3/4</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know what makes a safe password, how to keep passwords safe and the consequences of giving your passwords away.</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understand how the Internet can be used to help us to communicate effectively.</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understand how a blog can be used to help us communicate with a wider audience.</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For children to consider if what</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they read on websites is true.</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look at some ‘spoof’ websites.</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create a ‘spoof’ webpage.</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think about why these sites might exist and how to check that</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the information is accurate.</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learn about the meaning of age restrictions symbols on digital media and devices.</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discuss why PEGI restrictions exist.</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know where to turn for help if they see inappropriate content or</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have inappropriate</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contact from</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others.</a:t>
                      </a:r>
                      <a:endParaRPr lang="en-GB" sz="8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907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look at what simulations are.</a:t>
                      </a:r>
                    </a:p>
                    <a:p>
                      <a:pPr marL="17907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explore a simulation. </a:t>
                      </a:r>
                    </a:p>
                    <a:p>
                      <a:pPr marL="17907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analyse and evaluate a</a:t>
                      </a:r>
                    </a:p>
                    <a:p>
                      <a:pPr marL="17907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simulation.</a:t>
                      </a:r>
                      <a:endParaRPr lang="en-GB" sz="8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To review coding vocabulary that</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relates to Object, Action, Output,</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Control and Event.</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To use 2Chart to represent a</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sequential program design.</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To use the design to write</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the code for the program</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 To design and write a</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program that simulates a</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physical system.</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 To look at the grid that underlies</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the design and relate this to X</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and Y properties.</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To introduce selection in their</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programming by using the if</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command.</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To combine a timer in a</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program with selection.</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 To understand what a variable is</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in programming.</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To use a variable to create</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 timer</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To create a program with an</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object that repeats actions</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indefinitely.</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To use a timer to make</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characters repeat actions.</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To explore the use of the</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repeat command and how</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this differs from the timer.</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To know what debugging means.</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To understand the need to test</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and debug a program repeatedly.</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To debug simple programs.</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To understand the</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importance of saving</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periodically as part of the</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code development</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Process</a:t>
                      </a:r>
                      <a:endParaRPr lang="en-GB" sz="8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think about the different</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methods of communication.</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open and respond to an</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email.</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write an email to someone,</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using an address book.</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learn how to use email safely. • </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learn how to use email safely. •</a:t>
                      </a: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rtl="0" eaLnBrk="1" fontAlgn="base" latinLnBrk="0" hangingPunct="1">
                        <a:lnSpc>
                          <a:spcPct val="107000"/>
                        </a:lnSpc>
                        <a:spcBef>
                          <a:spcPts val="0"/>
                        </a:spcBef>
                        <a:spcAft>
                          <a:spcPts val="0"/>
                        </a:spcAft>
                        <a:buFont typeface="Arial" panose="020B0604020202020204" pitchFamily="34" charset="0"/>
                        <a:buChar char="•"/>
                      </a:pPr>
                      <a:r>
                        <a:rPr lang="en-GB" sz="800" dirty="0" smtClean="0">
                          <a:effectLst/>
                          <a:latin typeface="Twinkl Cursive Unlooped" panose="02000000000000000000" pitchFamily="2" charset="0"/>
                        </a:rPr>
                        <a:t>To enter data into a grap</a:t>
                      </a:r>
                      <a:r>
                        <a:rPr lang="en-GB" sz="800" baseline="0" dirty="0" smtClean="0">
                          <a:effectLst/>
                          <a:latin typeface="Twinkl Cursive Unlooped" panose="02000000000000000000" pitchFamily="2" charset="0"/>
                        </a:rPr>
                        <a:t>h </a:t>
                      </a:r>
                      <a:r>
                        <a:rPr lang="en-GB" sz="800" dirty="0" smtClean="0">
                          <a:effectLst/>
                          <a:latin typeface="Twinkl Cursive Unlooped" panose="02000000000000000000" pitchFamily="2" charset="0"/>
                        </a:rPr>
                        <a:t>and</a:t>
                      </a:r>
                      <a:r>
                        <a:rPr lang="en-GB" sz="800" baseline="0" dirty="0" smtClean="0">
                          <a:effectLst/>
                          <a:latin typeface="Twinkl Cursive Unlooped" panose="02000000000000000000" pitchFamily="2" charset="0"/>
                        </a:rPr>
                        <a:t> </a:t>
                      </a:r>
                      <a:r>
                        <a:rPr lang="en-GB" sz="800" dirty="0" smtClean="0">
                          <a:effectLst/>
                          <a:latin typeface="Twinkl Cursive Unlooped" panose="02000000000000000000" pitchFamily="2" charset="0"/>
                        </a:rPr>
                        <a:t>answer questions.</a:t>
                      </a:r>
                    </a:p>
                    <a:p>
                      <a:pPr marL="171450" indent="-171450" algn="l" rtl="0" eaLnBrk="1" fontAlgn="base" latinLnBrk="0" hangingPunct="1">
                        <a:lnSpc>
                          <a:spcPct val="107000"/>
                        </a:lnSpc>
                        <a:spcBef>
                          <a:spcPts val="0"/>
                        </a:spcBef>
                        <a:spcAft>
                          <a:spcPts val="0"/>
                        </a:spcAft>
                        <a:buFont typeface="Arial" panose="020B0604020202020204" pitchFamily="34" charset="0"/>
                        <a:buChar char="•"/>
                      </a:pPr>
                      <a:r>
                        <a:rPr lang="en-GB" sz="800" dirty="0" smtClean="0">
                          <a:effectLst/>
                          <a:latin typeface="Twinkl Cursive Unlooped" panose="02000000000000000000" pitchFamily="2" charset="0"/>
                        </a:rPr>
                        <a:t>To solve an investigation and</a:t>
                      </a:r>
                      <a:r>
                        <a:rPr lang="en-GB" sz="800" baseline="0" dirty="0" smtClean="0">
                          <a:effectLst/>
                          <a:latin typeface="Twinkl Cursive Unlooped" panose="02000000000000000000" pitchFamily="2" charset="0"/>
                        </a:rPr>
                        <a:t> </a:t>
                      </a:r>
                      <a:r>
                        <a:rPr lang="en-GB" sz="800" dirty="0" smtClean="0">
                          <a:effectLst/>
                          <a:latin typeface="Twinkl Cursive Unlooped" panose="02000000000000000000" pitchFamily="2" charset="0"/>
                        </a:rPr>
                        <a:t>present the results in graphic</a:t>
                      </a:r>
                      <a:r>
                        <a:rPr lang="en-GB" sz="800" baseline="0" dirty="0" smtClean="0">
                          <a:effectLst/>
                          <a:latin typeface="Twinkl Cursive Unlooped" panose="02000000000000000000" pitchFamily="2" charset="0"/>
                        </a:rPr>
                        <a:t> </a:t>
                      </a:r>
                      <a:r>
                        <a:rPr lang="en-GB" sz="800" dirty="0" smtClean="0">
                          <a:effectLst/>
                          <a:latin typeface="Twinkl Cursive Unlooped" panose="02000000000000000000" pitchFamily="2" charset="0"/>
                        </a:rPr>
                        <a:t>form.</a:t>
                      </a: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introduce typing terminology.</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Understand the correct way to sit at the keyboard.</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learn how to use the home, top and bottom row keys.</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understand the names of the fingers.</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understand what is meant by – home, bottom</a:t>
                      </a:r>
                      <a:r>
                        <a:rPr lang="en-GB" sz="800" u="none" strike="noStrike" baseline="0"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a:t>
                      </a: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and top rows.</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Developed ability to touch type the home,</a:t>
                      </a:r>
                      <a:r>
                        <a:rPr lang="en-GB" sz="800" u="none" strike="noStrike" baseline="0"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a:t>
                      </a: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bottom, and top rows.</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practise and improve typing for home, bottom and top rows.</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practise the keys typed with the left hand.</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practise the keys typed with the right hand. </a:t>
                      </a:r>
                      <a:endParaRPr lang="en-GB" sz="800" u="none" strike="noStrike" dirty="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4383456"/>
                  </a:ext>
                </a:extLst>
              </a:tr>
            </a:tbl>
          </a:graphicData>
        </a:graphic>
      </p:graphicFrame>
      <p:pic>
        <p:nvPicPr>
          <p:cNvPr id="7" name="Picture 6"/>
          <p:cNvPicPr>
            <a:picLocks noChangeAspect="1"/>
          </p:cNvPicPr>
          <p:nvPr/>
        </p:nvPicPr>
        <p:blipFill>
          <a:blip r:embed="rId2"/>
          <a:stretch>
            <a:fillRect/>
          </a:stretch>
        </p:blipFill>
        <p:spPr>
          <a:xfrm>
            <a:off x="11320278" y="75062"/>
            <a:ext cx="603993" cy="628604"/>
          </a:xfrm>
          <a:prstGeom prst="rect">
            <a:avLst/>
          </a:prstGeom>
        </p:spPr>
      </p:pic>
      <p:sp>
        <p:nvSpPr>
          <p:cNvPr id="6" name="Title 1"/>
          <p:cNvSpPr>
            <a:spLocks noGrp="1"/>
          </p:cNvSpPr>
          <p:nvPr>
            <p:ph type="title"/>
          </p:nvPr>
        </p:nvSpPr>
        <p:spPr>
          <a:xfrm>
            <a:off x="1327651" y="-79572"/>
            <a:ext cx="8543925" cy="1077020"/>
          </a:xfrm>
        </p:spPr>
        <p:txBody>
          <a:bodyPr>
            <a:normAutofit/>
          </a:bodyPr>
          <a:lstStyle/>
          <a:p>
            <a:r>
              <a:rPr lang="en-GB" sz="3200" b="1" u="sng" dirty="0">
                <a:latin typeface="Twinkl Cursive Unlooped" panose="02000000000000000000" pitchFamily="2" charset="0"/>
              </a:rPr>
              <a:t>Computing Overview </a:t>
            </a:r>
            <a:r>
              <a:rPr lang="en-GB" sz="3200" b="1" u="sng" dirty="0" smtClean="0">
                <a:latin typeface="Twinkl Cursive Unlooped" panose="02000000000000000000" pitchFamily="2" charset="0"/>
              </a:rPr>
              <a:t>( LKS2 </a:t>
            </a:r>
            <a:r>
              <a:rPr lang="en-GB" sz="3200" b="1" u="sng" dirty="0">
                <a:latin typeface="Twinkl Cursive Unlooped" panose="02000000000000000000" pitchFamily="2" charset="0"/>
              </a:rPr>
              <a:t>A</a:t>
            </a:r>
            <a:r>
              <a:rPr lang="en-GB" sz="3200" b="1" u="sng" dirty="0" smtClean="0">
                <a:latin typeface="Twinkl Cursive Unlooped" panose="02000000000000000000" pitchFamily="2" charset="0"/>
              </a:rPr>
              <a:t>)</a:t>
            </a:r>
            <a:endParaRPr lang="en-GB" sz="3200" b="1" u="sng" dirty="0">
              <a:latin typeface="Twinkl Cursive Unlooped" panose="02000000000000000000" pitchFamily="2" charset="0"/>
            </a:endParaRPr>
          </a:p>
        </p:txBody>
      </p:sp>
    </p:spTree>
    <p:extLst>
      <p:ext uri="{BB962C8B-B14F-4D97-AF65-F5344CB8AC3E}">
        <p14:creationId xmlns:p14="http://schemas.microsoft.com/office/powerpoint/2010/main" val="59550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extLst>
              <p:ext uri="{D42A27DB-BD31-4B8C-83A1-F6EECF244321}">
                <p14:modId xmlns:p14="http://schemas.microsoft.com/office/powerpoint/2010/main" val="1402252341"/>
              </p:ext>
            </p:extLst>
          </p:nvPr>
        </p:nvGraphicFramePr>
        <p:xfrm>
          <a:off x="271849" y="800440"/>
          <a:ext cx="11565923" cy="5876574"/>
        </p:xfrm>
        <a:graphic>
          <a:graphicData uri="http://schemas.openxmlformats.org/drawingml/2006/table">
            <a:tbl>
              <a:tblPr firstRow="1" bandRow="1">
                <a:tableStyleId>{5C22544A-7EE6-4342-B048-85BDC9FD1C3A}</a:tableStyleId>
              </a:tblPr>
              <a:tblGrid>
                <a:gridCol w="568410">
                  <a:extLst>
                    <a:ext uri="{9D8B030D-6E8A-4147-A177-3AD203B41FA5}">
                      <a16:colId xmlns:a16="http://schemas.microsoft.com/office/drawing/2014/main" val="1498146284"/>
                    </a:ext>
                  </a:extLst>
                </a:gridCol>
                <a:gridCol w="1475326">
                  <a:extLst>
                    <a:ext uri="{9D8B030D-6E8A-4147-A177-3AD203B41FA5}">
                      <a16:colId xmlns:a16="http://schemas.microsoft.com/office/drawing/2014/main" val="455180641"/>
                    </a:ext>
                  </a:extLst>
                </a:gridCol>
                <a:gridCol w="1710563">
                  <a:extLst>
                    <a:ext uri="{9D8B030D-6E8A-4147-A177-3AD203B41FA5}">
                      <a16:colId xmlns:a16="http://schemas.microsoft.com/office/drawing/2014/main" val="1184207852"/>
                    </a:ext>
                  </a:extLst>
                </a:gridCol>
                <a:gridCol w="1947670">
                  <a:extLst>
                    <a:ext uri="{9D8B030D-6E8A-4147-A177-3AD203B41FA5}">
                      <a16:colId xmlns:a16="http://schemas.microsoft.com/office/drawing/2014/main" val="900032119"/>
                    </a:ext>
                  </a:extLst>
                </a:gridCol>
                <a:gridCol w="2083159">
                  <a:extLst>
                    <a:ext uri="{9D8B030D-6E8A-4147-A177-3AD203B41FA5}">
                      <a16:colId xmlns:a16="http://schemas.microsoft.com/office/drawing/2014/main" val="2447619682"/>
                    </a:ext>
                  </a:extLst>
                </a:gridCol>
                <a:gridCol w="1846052">
                  <a:extLst>
                    <a:ext uri="{9D8B030D-6E8A-4147-A177-3AD203B41FA5}">
                      <a16:colId xmlns:a16="http://schemas.microsoft.com/office/drawing/2014/main" val="1435650322"/>
                    </a:ext>
                  </a:extLst>
                </a:gridCol>
                <a:gridCol w="1934743">
                  <a:extLst>
                    <a:ext uri="{9D8B030D-6E8A-4147-A177-3AD203B41FA5}">
                      <a16:colId xmlns:a16="http://schemas.microsoft.com/office/drawing/2014/main" val="1393506755"/>
                    </a:ext>
                  </a:extLst>
                </a:gridCol>
              </a:tblGrid>
              <a:tr h="395889">
                <a:tc>
                  <a:txBody>
                    <a:bodyPr/>
                    <a:lstStyle/>
                    <a:p>
                      <a:pPr algn="ctr">
                        <a:lnSpc>
                          <a:spcPct val="100000"/>
                        </a:lnSpc>
                        <a:spcAft>
                          <a:spcPts val="0"/>
                        </a:spcAft>
                      </a:pPr>
                      <a:r>
                        <a:rPr lang="en-GB"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1</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2</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1</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2</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1</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2</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9735651"/>
                  </a:ext>
                </a:extLst>
              </a:tr>
              <a:tr h="5480685">
                <a:tc>
                  <a:txBody>
                    <a:bodyPr/>
                    <a:lstStyle/>
                    <a:p>
                      <a:pPr marL="0" indent="0" algn="ctr">
                        <a:lnSpc>
                          <a:spcPct val="100000"/>
                        </a:lnSpc>
                        <a:spcAft>
                          <a:spcPts val="0"/>
                        </a:spcAft>
                      </a:pPr>
                      <a:r>
                        <a:rPr lang="en-GB" sz="18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Year</a:t>
                      </a:r>
                    </a:p>
                    <a:p>
                      <a:pPr marL="0" indent="0" algn="ctr">
                        <a:lnSpc>
                          <a:spcPct val="100000"/>
                        </a:lnSpc>
                        <a:spcAft>
                          <a:spcPts val="0"/>
                        </a:spcAft>
                      </a:pPr>
                      <a:r>
                        <a:rPr lang="en-GB" sz="1800" b="1"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3/4</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understand how children can protect themselves from online identity theft.</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Understand that information put online leaves a digital footprint or trail and that this can aid identity theft.</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Identify the risks and benefits of installing software including apps.</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understand that copying the work of others and presenting it as their own is called</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'plagiarism' and to consider the consequences of plagiarism.</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identify appropriate behaviour</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w</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hen participating or</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contributing to collaborative</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online projects for learning.</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identify the positive and</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negative influences of technology on health and the environment.</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understand the importance of balancing game and screen time</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with other parts of their lives.</a:t>
                      </a:r>
                      <a:endParaRPr lang="en-GB" sz="8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907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learn the language of Logo.</a:t>
                      </a:r>
                    </a:p>
                    <a:p>
                      <a:pPr marL="17907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input simple instructions on</a:t>
                      </a:r>
                    </a:p>
                    <a:p>
                      <a:pPr marL="17907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Logo.</a:t>
                      </a:r>
                    </a:p>
                    <a:p>
                      <a:pPr marL="17907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know what the different instructions</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are in Logo and how to type them.</a:t>
                      </a:r>
                    </a:p>
                    <a:p>
                      <a:pPr marL="17907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use Logo to</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create letters.</a:t>
                      </a:r>
                    </a:p>
                    <a:p>
                      <a:pPr marL="17907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use the Repeat function in Logo to create shapes.</a:t>
                      </a:r>
                    </a:p>
                    <a:p>
                      <a:pPr marL="17907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use the Build feature in Logo. </a:t>
                      </a:r>
                      <a:endParaRPr lang="en-GB" sz="8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To review coding vocabulary.</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To use a sketch or storyboard to</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represent a program design and</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algorithm.</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To use the design to create a</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program.</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To introduce the If/else</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statement and use it in a</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program.</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To create a variable.</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To explore a flowchart design for</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 program with an if/else</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statement</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To create a program which</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responds to the If/else</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command, using the value of the</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variable.</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To create a program with a</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character that repeats actions.</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To use the Repeat Until</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command to make characters</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repeat actions.</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To program a character to</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respond to user keyboard input.</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 To make timers and counting</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machines using variables to print</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 new number to the screen</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every second.</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 To explore how 2Code can be</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used to investigate control by</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creating a simulation.</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To know what decomposition</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and abstraction are in computer</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science.</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To take a real-life situation,</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decompose it and think about</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the level of abstraction.</a:t>
                      </a:r>
                    </a:p>
                    <a:p>
                      <a:pPr marR="21590" algn="l">
                        <a:lnSpc>
                          <a:spcPct val="107000"/>
                        </a:lnSpc>
                        <a:spcAft>
                          <a:spcPts val="0"/>
                        </a:spcAft>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To design a decomposed</a:t>
                      </a:r>
                      <a:endParaRPr lang="en-GB" sz="8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explore how font size and style can affect the impact of a text. </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use a simulated scenario to produce a news report.</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use a simulated scenario to  write for a community campaign.</a:t>
                      </a: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rtl="0" eaLnBrk="1" fontAlgn="base" latinLnBrk="0" hangingPunct="1">
                        <a:lnSpc>
                          <a:spcPct val="107000"/>
                        </a:lnSpc>
                        <a:spcBef>
                          <a:spcPts val="0"/>
                        </a:spcBef>
                        <a:spcAft>
                          <a:spcPts val="0"/>
                        </a:spcAft>
                        <a:buFont typeface="Arial" panose="020B0604020202020204" pitchFamily="34" charset="0"/>
                        <a:buChar char="•"/>
                      </a:pPr>
                      <a:r>
                        <a:rPr lang="en-GB" sz="800" dirty="0" smtClean="0">
                          <a:effectLst/>
                          <a:latin typeface="Twinkl Cursive Unlooped" panose="02000000000000000000" pitchFamily="2" charset="0"/>
                        </a:rPr>
                        <a:t>To locate information on the search results page.</a:t>
                      </a:r>
                    </a:p>
                    <a:p>
                      <a:pPr marL="171450" indent="-171450" algn="l" rtl="0" eaLnBrk="1" fontAlgn="base" latinLnBrk="0" hangingPunct="1">
                        <a:lnSpc>
                          <a:spcPct val="107000"/>
                        </a:lnSpc>
                        <a:spcBef>
                          <a:spcPts val="0"/>
                        </a:spcBef>
                        <a:spcAft>
                          <a:spcPts val="0"/>
                        </a:spcAft>
                        <a:buFont typeface="Arial" panose="020B0604020202020204" pitchFamily="34" charset="0"/>
                        <a:buChar char="•"/>
                      </a:pPr>
                      <a:r>
                        <a:rPr lang="en-GB" sz="800" dirty="0" smtClean="0">
                          <a:effectLst/>
                          <a:latin typeface="Twinkl Cursive Unlooped" panose="02000000000000000000" pitchFamily="2" charset="0"/>
                        </a:rPr>
                        <a:t>To use search effectively to find out information.</a:t>
                      </a:r>
                    </a:p>
                    <a:p>
                      <a:pPr marL="171450" indent="-171450" algn="l" rtl="0" eaLnBrk="1" fontAlgn="base" latinLnBrk="0" hangingPunct="1">
                        <a:lnSpc>
                          <a:spcPct val="107000"/>
                        </a:lnSpc>
                        <a:spcBef>
                          <a:spcPts val="0"/>
                        </a:spcBef>
                        <a:spcAft>
                          <a:spcPts val="0"/>
                        </a:spcAft>
                        <a:buFont typeface="Arial" panose="020B0604020202020204" pitchFamily="34" charset="0"/>
                        <a:buChar char="•"/>
                      </a:pPr>
                      <a:r>
                        <a:rPr lang="en-GB" sz="800" dirty="0" smtClean="0">
                          <a:effectLst/>
                          <a:latin typeface="Twinkl Cursive Unlooped" panose="02000000000000000000" pitchFamily="2" charset="0"/>
                        </a:rPr>
                        <a:t>To assess whether an information source is true and reliable.</a:t>
                      </a:r>
                    </a:p>
                    <a:p>
                      <a:pPr marL="0" indent="0" algn="l" rtl="0" eaLnBrk="1" fontAlgn="base" latinLnBrk="0" hangingPunct="1">
                        <a:lnSpc>
                          <a:spcPct val="107000"/>
                        </a:lnSpc>
                        <a:spcBef>
                          <a:spcPts val="0"/>
                        </a:spcBef>
                        <a:spcAft>
                          <a:spcPts val="0"/>
                        </a:spcAft>
                        <a:buFont typeface="Arial" panose="020B0604020202020204" pitchFamily="34" charset="0"/>
                        <a:buNone/>
                      </a:pPr>
                      <a:endParaRPr lang="en-GB" sz="800" dirty="0" smtClean="0">
                        <a:effectLst/>
                        <a:latin typeface="Twinkl Cursive Unlooped" panose="02000000000000000000" pitchFamily="2"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To discuss what makes a good</a:t>
                      </a:r>
                    </a:p>
                    <a:p>
                      <a:pPr algn="l">
                        <a:lnSpc>
                          <a:spcPct val="107000"/>
                        </a:lnSpc>
                        <a:spcAft>
                          <a:spcPts val="0"/>
                        </a:spcAft>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animated film or cartoon and what</a:t>
                      </a:r>
                    </a:p>
                    <a:p>
                      <a:pPr algn="l">
                        <a:lnSpc>
                          <a:spcPct val="107000"/>
                        </a:lnSpc>
                        <a:spcAft>
                          <a:spcPts val="0"/>
                        </a:spcAft>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their favourites are.</a:t>
                      </a:r>
                    </a:p>
                    <a:p>
                      <a:pPr algn="l">
                        <a:lnSpc>
                          <a:spcPct val="107000"/>
                        </a:lnSpc>
                        <a:spcAft>
                          <a:spcPts val="0"/>
                        </a:spcAft>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To learn how animations are</a:t>
                      </a:r>
                    </a:p>
                    <a:p>
                      <a:pPr algn="l">
                        <a:lnSpc>
                          <a:spcPct val="107000"/>
                        </a:lnSpc>
                        <a:spcAft>
                          <a:spcPts val="0"/>
                        </a:spcAft>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created by hand.</a:t>
                      </a:r>
                    </a:p>
                    <a:p>
                      <a:pPr algn="l">
                        <a:lnSpc>
                          <a:spcPct val="107000"/>
                        </a:lnSpc>
                        <a:spcAft>
                          <a:spcPts val="0"/>
                        </a:spcAft>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To find out how 2Animate can be</a:t>
                      </a:r>
                    </a:p>
                    <a:p>
                      <a:pPr algn="l">
                        <a:lnSpc>
                          <a:spcPct val="107000"/>
                        </a:lnSpc>
                        <a:spcAft>
                          <a:spcPts val="0"/>
                        </a:spcAft>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created in a similar way using the</a:t>
                      </a:r>
                    </a:p>
                    <a:p>
                      <a:pPr algn="l">
                        <a:lnSpc>
                          <a:spcPct val="107000"/>
                        </a:lnSpc>
                        <a:spcAft>
                          <a:spcPts val="0"/>
                        </a:spcAft>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computer.</a:t>
                      </a:r>
                    </a:p>
                    <a:p>
                      <a:pPr algn="l">
                        <a:lnSpc>
                          <a:spcPct val="107000"/>
                        </a:lnSpc>
                        <a:spcAft>
                          <a:spcPts val="0"/>
                        </a:spcAft>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Children have put together a simple animation</a:t>
                      </a:r>
                    </a:p>
                    <a:p>
                      <a:pPr algn="l">
                        <a:lnSpc>
                          <a:spcPct val="107000"/>
                        </a:lnSpc>
                        <a:spcAft>
                          <a:spcPts val="0"/>
                        </a:spcAft>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using paper to create a flick book.</a:t>
                      </a:r>
                    </a:p>
                    <a:p>
                      <a:pPr algn="l">
                        <a:lnSpc>
                          <a:spcPct val="107000"/>
                        </a:lnSpc>
                        <a:spcAft>
                          <a:spcPts val="0"/>
                        </a:spcAft>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Children have an understanding of animation</a:t>
                      </a:r>
                    </a:p>
                    <a:p>
                      <a:pPr algn="l">
                        <a:lnSpc>
                          <a:spcPct val="107000"/>
                        </a:lnSpc>
                        <a:spcAft>
                          <a:spcPts val="0"/>
                        </a:spcAft>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‘frames’.</a:t>
                      </a:r>
                    </a:p>
                    <a:p>
                      <a:pPr algn="l">
                        <a:lnSpc>
                          <a:spcPct val="107000"/>
                        </a:lnSpc>
                        <a:spcAft>
                          <a:spcPts val="0"/>
                        </a:spcAft>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Children have made a simple animation using 2Animate.</a:t>
                      </a:r>
                    </a:p>
                    <a:p>
                      <a:pPr algn="l">
                        <a:lnSpc>
                          <a:spcPct val="107000"/>
                        </a:lnSpc>
                        <a:spcAft>
                          <a:spcPts val="0"/>
                        </a:spcAft>
                      </a:pPr>
                      <a:endPar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p>
                      <a:pPr algn="l">
                        <a:lnSpc>
                          <a:spcPct val="107000"/>
                        </a:lnSpc>
                        <a:spcAft>
                          <a:spcPts val="0"/>
                        </a:spcAft>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To learn about onion skinning in</a:t>
                      </a:r>
                    </a:p>
                    <a:p>
                      <a:pPr algn="l">
                        <a:lnSpc>
                          <a:spcPct val="107000"/>
                        </a:lnSpc>
                        <a:spcAft>
                          <a:spcPts val="0"/>
                        </a:spcAft>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animation.</a:t>
                      </a:r>
                    </a:p>
                    <a:p>
                      <a:pPr algn="l">
                        <a:lnSpc>
                          <a:spcPct val="107000"/>
                        </a:lnSpc>
                        <a:spcAft>
                          <a:spcPts val="0"/>
                        </a:spcAft>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To add backgrounds and sounds to animations.</a:t>
                      </a:r>
                    </a:p>
                    <a:p>
                      <a:pPr algn="l">
                        <a:lnSpc>
                          <a:spcPct val="107000"/>
                        </a:lnSpc>
                        <a:spcAft>
                          <a:spcPts val="0"/>
                        </a:spcAft>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Children know what the Onion Skin tool does in</a:t>
                      </a:r>
                    </a:p>
                    <a:p>
                      <a:pPr algn="l">
                        <a:lnSpc>
                          <a:spcPct val="107000"/>
                        </a:lnSpc>
                        <a:spcAft>
                          <a:spcPts val="0"/>
                        </a:spcAft>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animation.</a:t>
                      </a:r>
                    </a:p>
                    <a:p>
                      <a:pPr algn="l">
                        <a:lnSpc>
                          <a:spcPct val="107000"/>
                        </a:lnSpc>
                        <a:spcAft>
                          <a:spcPts val="0"/>
                        </a:spcAft>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Children can use the Onion Skin tool to create an animated image.</a:t>
                      </a:r>
                    </a:p>
                    <a:p>
                      <a:pPr algn="l">
                        <a:lnSpc>
                          <a:spcPct val="107000"/>
                        </a:lnSpc>
                        <a:spcAft>
                          <a:spcPts val="0"/>
                        </a:spcAft>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Children can use backgrounds and sounds to make more complex and imaginative</a:t>
                      </a:r>
                      <a:r>
                        <a:rPr lang="en-GB" sz="800" u="none" strike="noStrike" baseline="0"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a:t>
                      </a: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animations.</a:t>
                      </a:r>
                    </a:p>
                    <a:p>
                      <a:pPr algn="l">
                        <a:lnSpc>
                          <a:spcPct val="107000"/>
                        </a:lnSpc>
                        <a:spcAft>
                          <a:spcPts val="0"/>
                        </a:spcAft>
                      </a:pPr>
                      <a:endPar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p>
                      <a:pPr algn="l">
                        <a:lnSpc>
                          <a:spcPct val="107000"/>
                        </a:lnSpc>
                        <a:spcAft>
                          <a:spcPts val="0"/>
                        </a:spcAft>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be introduced to stop motion</a:t>
                      </a:r>
                    </a:p>
                    <a:p>
                      <a:pPr algn="l">
                        <a:lnSpc>
                          <a:spcPct val="107000"/>
                        </a:lnSpc>
                        <a:spcAft>
                          <a:spcPts val="0"/>
                        </a:spcAft>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animation.</a:t>
                      </a:r>
                    </a:p>
                    <a:p>
                      <a:pPr algn="l">
                        <a:lnSpc>
                          <a:spcPct val="107000"/>
                        </a:lnSpc>
                        <a:spcAft>
                          <a:spcPts val="0"/>
                        </a:spcAft>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share animation on the class</a:t>
                      </a:r>
                    </a:p>
                    <a:p>
                      <a:pPr algn="l">
                        <a:lnSpc>
                          <a:spcPct val="107000"/>
                        </a:lnSpc>
                        <a:spcAft>
                          <a:spcPts val="0"/>
                        </a:spcAft>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display board and by blogging.</a:t>
                      </a:r>
                    </a:p>
                    <a:p>
                      <a:pPr algn="l">
                        <a:lnSpc>
                          <a:spcPct val="107000"/>
                        </a:lnSpc>
                        <a:spcAft>
                          <a:spcPts val="0"/>
                        </a:spcAft>
                      </a:pPr>
                      <a:endParaRPr lang="en-GB" sz="800" u="none" strike="noStrike" dirty="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4383456"/>
                  </a:ext>
                </a:extLst>
              </a:tr>
            </a:tbl>
          </a:graphicData>
        </a:graphic>
      </p:graphicFrame>
      <p:pic>
        <p:nvPicPr>
          <p:cNvPr id="7" name="Picture 6"/>
          <p:cNvPicPr>
            <a:picLocks noChangeAspect="1"/>
          </p:cNvPicPr>
          <p:nvPr/>
        </p:nvPicPr>
        <p:blipFill>
          <a:blip r:embed="rId2"/>
          <a:stretch>
            <a:fillRect/>
          </a:stretch>
        </p:blipFill>
        <p:spPr>
          <a:xfrm>
            <a:off x="11275891" y="97694"/>
            <a:ext cx="603993" cy="628604"/>
          </a:xfrm>
          <a:prstGeom prst="rect">
            <a:avLst/>
          </a:prstGeom>
        </p:spPr>
      </p:pic>
      <p:sp>
        <p:nvSpPr>
          <p:cNvPr id="6" name="Title 1"/>
          <p:cNvSpPr>
            <a:spLocks noGrp="1"/>
          </p:cNvSpPr>
          <p:nvPr>
            <p:ph type="title"/>
          </p:nvPr>
        </p:nvSpPr>
        <p:spPr>
          <a:xfrm>
            <a:off x="1327651" y="-79572"/>
            <a:ext cx="8543925" cy="1077020"/>
          </a:xfrm>
        </p:spPr>
        <p:txBody>
          <a:bodyPr>
            <a:normAutofit/>
          </a:bodyPr>
          <a:lstStyle/>
          <a:p>
            <a:r>
              <a:rPr lang="en-GB" sz="3200" b="1" u="sng" dirty="0">
                <a:latin typeface="Twinkl Cursive Unlooped" panose="02000000000000000000" pitchFamily="2" charset="0"/>
              </a:rPr>
              <a:t>Computing Overview </a:t>
            </a:r>
            <a:r>
              <a:rPr lang="en-GB" sz="3200" b="1" u="sng" dirty="0" smtClean="0">
                <a:latin typeface="Twinkl Cursive Unlooped" panose="02000000000000000000" pitchFamily="2" charset="0"/>
              </a:rPr>
              <a:t>( LKS2 B)</a:t>
            </a:r>
            <a:endParaRPr lang="en-GB" sz="3200" b="1" u="sng" dirty="0">
              <a:latin typeface="Twinkl Cursive Unlooped" panose="02000000000000000000" pitchFamily="2" charset="0"/>
            </a:endParaRPr>
          </a:p>
        </p:txBody>
      </p:sp>
    </p:spTree>
    <p:extLst>
      <p:ext uri="{BB962C8B-B14F-4D97-AF65-F5344CB8AC3E}">
        <p14:creationId xmlns:p14="http://schemas.microsoft.com/office/powerpoint/2010/main" val="2302169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extLst>
              <p:ext uri="{D42A27DB-BD31-4B8C-83A1-F6EECF244321}">
                <p14:modId xmlns:p14="http://schemas.microsoft.com/office/powerpoint/2010/main" val="2219361492"/>
              </p:ext>
            </p:extLst>
          </p:nvPr>
        </p:nvGraphicFramePr>
        <p:xfrm>
          <a:off x="172995" y="940998"/>
          <a:ext cx="11516496" cy="5876574"/>
        </p:xfrm>
        <a:graphic>
          <a:graphicData uri="http://schemas.openxmlformats.org/drawingml/2006/table">
            <a:tbl>
              <a:tblPr firstRow="1" bandRow="1">
                <a:tableStyleId>{5C22544A-7EE6-4342-B048-85BDC9FD1C3A}</a:tableStyleId>
              </a:tblPr>
              <a:tblGrid>
                <a:gridCol w="517253">
                  <a:extLst>
                    <a:ext uri="{9D8B030D-6E8A-4147-A177-3AD203B41FA5}">
                      <a16:colId xmlns:a16="http://schemas.microsoft.com/office/drawing/2014/main" val="1498146284"/>
                    </a:ext>
                  </a:extLst>
                </a:gridCol>
                <a:gridCol w="1738080">
                  <a:extLst>
                    <a:ext uri="{9D8B030D-6E8A-4147-A177-3AD203B41FA5}">
                      <a16:colId xmlns:a16="http://schemas.microsoft.com/office/drawing/2014/main" val="455180641"/>
                    </a:ext>
                  </a:extLst>
                </a:gridCol>
                <a:gridCol w="1482921">
                  <a:extLst>
                    <a:ext uri="{9D8B030D-6E8A-4147-A177-3AD203B41FA5}">
                      <a16:colId xmlns:a16="http://schemas.microsoft.com/office/drawing/2014/main" val="1184207852"/>
                    </a:ext>
                  </a:extLst>
                </a:gridCol>
                <a:gridCol w="1939347">
                  <a:extLst>
                    <a:ext uri="{9D8B030D-6E8A-4147-A177-3AD203B41FA5}">
                      <a16:colId xmlns:a16="http://schemas.microsoft.com/office/drawing/2014/main" val="900032119"/>
                    </a:ext>
                  </a:extLst>
                </a:gridCol>
                <a:gridCol w="2074257">
                  <a:extLst>
                    <a:ext uri="{9D8B030D-6E8A-4147-A177-3AD203B41FA5}">
                      <a16:colId xmlns:a16="http://schemas.microsoft.com/office/drawing/2014/main" val="2447619682"/>
                    </a:ext>
                  </a:extLst>
                </a:gridCol>
                <a:gridCol w="1838163">
                  <a:extLst>
                    <a:ext uri="{9D8B030D-6E8A-4147-A177-3AD203B41FA5}">
                      <a16:colId xmlns:a16="http://schemas.microsoft.com/office/drawing/2014/main" val="1435650322"/>
                    </a:ext>
                  </a:extLst>
                </a:gridCol>
                <a:gridCol w="1926475">
                  <a:extLst>
                    <a:ext uri="{9D8B030D-6E8A-4147-A177-3AD203B41FA5}">
                      <a16:colId xmlns:a16="http://schemas.microsoft.com/office/drawing/2014/main" val="1393506755"/>
                    </a:ext>
                  </a:extLst>
                </a:gridCol>
              </a:tblGrid>
              <a:tr h="395889">
                <a:tc>
                  <a:txBody>
                    <a:bodyPr/>
                    <a:lstStyle/>
                    <a:p>
                      <a:pPr algn="ctr">
                        <a:lnSpc>
                          <a:spcPct val="100000"/>
                        </a:lnSpc>
                        <a:spcAft>
                          <a:spcPts val="0"/>
                        </a:spcAft>
                      </a:pPr>
                      <a:r>
                        <a:rPr lang="en-GB"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1</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2</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1</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2</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1</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2</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9735651"/>
                  </a:ext>
                </a:extLst>
              </a:tr>
              <a:tr h="5480685">
                <a:tc>
                  <a:txBody>
                    <a:bodyPr/>
                    <a:lstStyle/>
                    <a:p>
                      <a:pPr marL="0" indent="0" algn="ctr">
                        <a:lnSpc>
                          <a:spcPct val="100000"/>
                        </a:lnSpc>
                        <a:spcAft>
                          <a:spcPts val="0"/>
                        </a:spcAft>
                      </a:pPr>
                      <a:r>
                        <a:rPr lang="en-GB" sz="18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Year</a:t>
                      </a:r>
                      <a:r>
                        <a:rPr lang="en-GB" sz="1800" b="1"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5/6</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gain a greater understanding of the impact that sharing digital content can have.</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review sources of support when using technology.</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review children’s responsibility to one another in their online behaviour.</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SMART rules as a source of guidance when online.</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know how to maintain secure passwords.</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understand the advantages,</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disadvantages, permissions and</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purposes of altering an image</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digitally and the reasons for this.</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be aware of appropriate and inappropriate text, photographs</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and videos and the impact of sharing these online.</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learn about how to reference sources in their work</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search the Internet with a</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consideration for the reliability of</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the results of sources to check</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validity and understand the impact of incorrect</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i</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nformation.</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Ensuring reliability through using</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different methods of</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Communication</a:t>
                      </a:r>
                      <a:endParaRPr lang="en-GB" sz="8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907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Conversions of measurements. Novel use of the count tool. .</a:t>
                      </a:r>
                    </a:p>
                    <a:p>
                      <a:pPr marL="17907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Formulae including the advanced mode.</a:t>
                      </a:r>
                    </a:p>
                    <a:p>
                      <a:pPr marL="17907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Using text variables to perform calculations.</a:t>
                      </a:r>
                    </a:p>
                    <a:p>
                      <a:pPr marL="17907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Using a spreadsheet to plan an event.</a:t>
                      </a:r>
                      <a:endParaRPr lang="en-GB" sz="8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2159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be introduced to 2Design and Make.</a:t>
                      </a:r>
                    </a:p>
                    <a:p>
                      <a:pPr marL="171450" marR="2159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explore the effect of moving points when designing.</a:t>
                      </a:r>
                    </a:p>
                    <a:p>
                      <a:pPr marL="171450" marR="2159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understand designing for a</a:t>
                      </a:r>
                    </a:p>
                    <a:p>
                      <a:pPr marL="171450" marR="2159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purpose.</a:t>
                      </a:r>
                    </a:p>
                    <a:p>
                      <a:pPr marL="171450" marR="2159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understand printing and making. </a:t>
                      </a:r>
                      <a:endParaRPr lang="en-GB" sz="8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understand the need for visual representation when generating</a:t>
                      </a:r>
                      <a:r>
                        <a:rPr lang="en-GB" sz="800" u="none" strike="noStrike" baseline="0"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a:t>
                      </a: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and discussing complex ideas.</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understand and use the correct</a:t>
                      </a:r>
                      <a:r>
                        <a:rPr lang="en-GB" sz="800" u="none" strike="noStrike" baseline="0"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a:t>
                      </a: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vocabulary when creating a concept map.</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create a concept map.</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understand how a concept map can be used to retell stories and information.</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create a collaborative concept map</a:t>
                      </a: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 To review coding vocabulary.</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 To use a sketch or storyboard</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to represent a program design</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and algorithm.</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 To use the design to create a</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program.</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 To design and write a program</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that simulates a physical</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system.</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 To review the use of number</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variables in 2Code.</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To explore text variables.</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To combine the use of</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variables, If/else statements</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and Repeats to achieve the</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desired effect in code.</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To read code so that it can be</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adapted, personalised and</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improved.</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 To explore the launch</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command and use buttons</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within a program that launch</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other programs or open</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websites.</a:t>
                      </a:r>
                    </a:p>
                    <a:p>
                      <a:pPr marL="0" indent="0" algn="l" rtl="0" eaLnBrk="1" fontAlgn="base" latinLnBrk="0" hangingPunct="1">
                        <a:lnSpc>
                          <a:spcPct val="107000"/>
                        </a:lnSpc>
                        <a:spcBef>
                          <a:spcPts val="0"/>
                        </a:spcBef>
                        <a:spcAft>
                          <a:spcPts val="0"/>
                        </a:spcAft>
                        <a:buFont typeface="Arial" panose="020B0604020202020204" pitchFamily="34" charset="0"/>
                        <a:buNone/>
                      </a:pPr>
                      <a:endParaRPr lang="en-GB" sz="800" dirty="0" smtClean="0">
                        <a:effectLst/>
                        <a:latin typeface="Twinkl Cursive Unlooped" panose="02000000000000000000" pitchFamily="2" charset="0"/>
                      </a:endParaRPr>
                    </a:p>
                    <a:p>
                      <a:pPr marL="0" indent="0" algn="l" rtl="0" eaLnBrk="1" fontAlgn="base" latinLnBrk="0" hangingPunct="1">
                        <a:lnSpc>
                          <a:spcPct val="107000"/>
                        </a:lnSpc>
                        <a:spcBef>
                          <a:spcPts val="0"/>
                        </a:spcBef>
                        <a:spcAft>
                          <a:spcPts val="0"/>
                        </a:spcAft>
                        <a:buFont typeface="Arial" panose="020B0604020202020204" pitchFamily="34" charset="0"/>
                        <a:buNone/>
                      </a:pPr>
                      <a:endParaRPr lang="en-GB" sz="800" dirty="0" smtClean="0">
                        <a:effectLst/>
                        <a:latin typeface="Twinkl Cursive Unlooped" panose="02000000000000000000" pitchFamily="2"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set the scene. </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create the game environment. </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create the game quest. </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finish and share the game</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To evaluate their and peers’ games.</a:t>
                      </a:r>
                      <a:endParaRPr lang="en-GB" sz="800" u="none" strike="noStrike" dirty="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4383456"/>
                  </a:ext>
                </a:extLst>
              </a:tr>
            </a:tbl>
          </a:graphicData>
        </a:graphic>
      </p:graphicFrame>
      <p:pic>
        <p:nvPicPr>
          <p:cNvPr id="7" name="Picture 6"/>
          <p:cNvPicPr>
            <a:picLocks noChangeAspect="1"/>
          </p:cNvPicPr>
          <p:nvPr/>
        </p:nvPicPr>
        <p:blipFill>
          <a:blip r:embed="rId2"/>
          <a:stretch>
            <a:fillRect/>
          </a:stretch>
        </p:blipFill>
        <p:spPr>
          <a:xfrm>
            <a:off x="11387495" y="0"/>
            <a:ext cx="603993" cy="628604"/>
          </a:xfrm>
          <a:prstGeom prst="rect">
            <a:avLst/>
          </a:prstGeom>
        </p:spPr>
      </p:pic>
      <p:sp>
        <p:nvSpPr>
          <p:cNvPr id="5" name="Title 1"/>
          <p:cNvSpPr txBox="1">
            <a:spLocks/>
          </p:cNvSpPr>
          <p:nvPr/>
        </p:nvSpPr>
        <p:spPr>
          <a:xfrm>
            <a:off x="1006376" y="-118429"/>
            <a:ext cx="8543925" cy="10770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u="sng" dirty="0" smtClean="0">
                <a:latin typeface="Twinkl Cursive Unlooped" panose="02000000000000000000" pitchFamily="2" charset="0"/>
              </a:rPr>
              <a:t>Computing Overview ( UKS2 A)</a:t>
            </a:r>
            <a:endParaRPr lang="en-GB" sz="3200" b="1" u="sng" dirty="0">
              <a:latin typeface="Twinkl Cursive Unlooped" panose="02000000000000000000" pitchFamily="2" charset="0"/>
            </a:endParaRPr>
          </a:p>
        </p:txBody>
      </p:sp>
    </p:spTree>
    <p:extLst>
      <p:ext uri="{BB962C8B-B14F-4D97-AF65-F5344CB8AC3E}">
        <p14:creationId xmlns:p14="http://schemas.microsoft.com/office/powerpoint/2010/main" val="1573150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extLst>
              <p:ext uri="{D42A27DB-BD31-4B8C-83A1-F6EECF244321}">
                <p14:modId xmlns:p14="http://schemas.microsoft.com/office/powerpoint/2010/main" val="3112450540"/>
              </p:ext>
            </p:extLst>
          </p:nvPr>
        </p:nvGraphicFramePr>
        <p:xfrm>
          <a:off x="98854" y="958591"/>
          <a:ext cx="11738919" cy="5864542"/>
        </p:xfrm>
        <a:graphic>
          <a:graphicData uri="http://schemas.openxmlformats.org/drawingml/2006/table">
            <a:tbl>
              <a:tblPr firstRow="1" bandRow="1">
                <a:tableStyleId>{5C22544A-7EE6-4342-B048-85BDC9FD1C3A}</a:tableStyleId>
              </a:tblPr>
              <a:tblGrid>
                <a:gridCol w="527243">
                  <a:extLst>
                    <a:ext uri="{9D8B030D-6E8A-4147-A177-3AD203B41FA5}">
                      <a16:colId xmlns:a16="http://schemas.microsoft.com/office/drawing/2014/main" val="1498146284"/>
                    </a:ext>
                  </a:extLst>
                </a:gridCol>
                <a:gridCol w="2104602">
                  <a:extLst>
                    <a:ext uri="{9D8B030D-6E8A-4147-A177-3AD203B41FA5}">
                      <a16:colId xmlns:a16="http://schemas.microsoft.com/office/drawing/2014/main" val="455180641"/>
                    </a:ext>
                  </a:extLst>
                </a:gridCol>
                <a:gridCol w="1714100">
                  <a:extLst>
                    <a:ext uri="{9D8B030D-6E8A-4147-A177-3AD203B41FA5}">
                      <a16:colId xmlns:a16="http://schemas.microsoft.com/office/drawing/2014/main" val="1184207852"/>
                    </a:ext>
                  </a:extLst>
                </a:gridCol>
                <a:gridCol w="1849750">
                  <a:extLst>
                    <a:ext uri="{9D8B030D-6E8A-4147-A177-3AD203B41FA5}">
                      <a16:colId xmlns:a16="http://schemas.microsoft.com/office/drawing/2014/main" val="900032119"/>
                    </a:ext>
                  </a:extLst>
                </a:gridCol>
                <a:gridCol w="1763427">
                  <a:extLst>
                    <a:ext uri="{9D8B030D-6E8A-4147-A177-3AD203B41FA5}">
                      <a16:colId xmlns:a16="http://schemas.microsoft.com/office/drawing/2014/main" val="2447619682"/>
                    </a:ext>
                  </a:extLst>
                </a:gridCol>
                <a:gridCol w="2034723">
                  <a:extLst>
                    <a:ext uri="{9D8B030D-6E8A-4147-A177-3AD203B41FA5}">
                      <a16:colId xmlns:a16="http://schemas.microsoft.com/office/drawing/2014/main" val="1435650322"/>
                    </a:ext>
                  </a:extLst>
                </a:gridCol>
                <a:gridCol w="1745074">
                  <a:extLst>
                    <a:ext uri="{9D8B030D-6E8A-4147-A177-3AD203B41FA5}">
                      <a16:colId xmlns:a16="http://schemas.microsoft.com/office/drawing/2014/main" val="1393506755"/>
                    </a:ext>
                  </a:extLst>
                </a:gridCol>
              </a:tblGrid>
              <a:tr h="383857">
                <a:tc>
                  <a:txBody>
                    <a:bodyPr/>
                    <a:lstStyle/>
                    <a:p>
                      <a:pPr algn="ctr">
                        <a:lnSpc>
                          <a:spcPct val="100000"/>
                        </a:lnSpc>
                        <a:spcAft>
                          <a:spcPts val="0"/>
                        </a:spcAft>
                      </a:pPr>
                      <a:r>
                        <a:rPr lang="en-GB"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1</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2</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1</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2</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1</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2</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9735651"/>
                  </a:ext>
                </a:extLst>
              </a:tr>
              <a:tr h="5480685">
                <a:tc>
                  <a:txBody>
                    <a:bodyPr/>
                    <a:lstStyle/>
                    <a:p>
                      <a:pPr marL="0" indent="0" algn="ctr">
                        <a:lnSpc>
                          <a:spcPct val="100000"/>
                        </a:lnSpc>
                        <a:spcAft>
                          <a:spcPts val="0"/>
                        </a:spcAft>
                      </a:pPr>
                      <a:r>
                        <a:rPr lang="en-GB" sz="18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Year</a:t>
                      </a:r>
                      <a:r>
                        <a:rPr lang="en-GB" sz="1800" b="1"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5/6</a:t>
                      </a:r>
                      <a:endParaRPr lang="en-GB" sz="9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Identify benefits and risks of mobile devices broadcasting the location of the user/device, e.g. apps accessing location.</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Identify secure sites by looking for privacy seals of approval, e.g. https, padlock icon.</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Identify the benefits and risks of giving personal information and device access to different software.</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review the meaning of a digital footprint and understand how and why people use their information and online presence to create a virtual</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image of themselves as a user.</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have a clear idea of appropriate online behaviour and how this can protect themselves and others from possible online dangers, bullying and</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inappropriate behaviour.</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begin to</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understand how</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information online can persist and</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give away details of those who share or modify it.</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understand the importance of balancing game and screen time with</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other parts of their lives, e.g. explore the reasons why they may be tempted to spend more time playing games or find it difficult to stop playing and the effect this has on their health.</a:t>
                      </a:r>
                    </a:p>
                    <a:p>
                      <a:pPr marL="171450" marR="23495"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identify the positive and negative influences of technology on health</a:t>
                      </a:r>
                      <a:r>
                        <a:rPr lang="en-GB" sz="80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and the environment.</a:t>
                      </a:r>
                      <a:endParaRPr lang="en-GB" sz="80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907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Exploring Probability </a:t>
                      </a:r>
                    </a:p>
                    <a:p>
                      <a:pPr marL="17907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Use of spreadsheets in ‘real life’</a:t>
                      </a:r>
                    </a:p>
                    <a:p>
                      <a:pPr marL="17907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Creating a computational model</a:t>
                      </a: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2159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make a picture quiz for young children.</a:t>
                      </a:r>
                    </a:p>
                    <a:p>
                      <a:pPr marL="171450" marR="2159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learn how to use the question types within 2Quiz.</a:t>
                      </a:r>
                    </a:p>
                    <a:p>
                      <a:pPr marL="171450" marR="2159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explore the grammar quizzes. </a:t>
                      </a:r>
                    </a:p>
                    <a:p>
                      <a:pPr marL="171450" marR="21590" indent="-171450" algn="l">
                        <a:lnSpc>
                          <a:spcPct val="107000"/>
                        </a:lnSpc>
                        <a:spcAft>
                          <a:spcPts val="0"/>
                        </a:spcAft>
                        <a:buFont typeface="Arial" panose="020B0604020202020204" pitchFamily="34" charset="0"/>
                        <a:buChar char="•"/>
                      </a:pPr>
                      <a:r>
                        <a:rPr lang="en-GB" sz="80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To make a quiz that requires the player to search a database.</a:t>
                      </a: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find out what a text adventure is.</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plan a story adventure.</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make a story-based adventure. </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introduce map-based text adventures.</a:t>
                      </a:r>
                    </a:p>
                    <a:p>
                      <a:pPr marL="171450" marR="2286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code a map-based text adventure.</a:t>
                      </a: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 To review good planning skills.</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 To design programs using their</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choice of objects, attributing</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specific actions to each using their</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new programming knowledge.</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 To use variables within a game</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to keep track of the properties</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of objects.</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not run as expected.</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 To use functions and understand</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why they are useful in 2Code.</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 To debug a program and organise</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the code into tabs.</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 To organise code into</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functions and Call functions to</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eliminate surplus code in the</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program.</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4 • To explore the options for getting</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text input from the user in 2Code.</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 How to include interactivity in</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programming.</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 To use flowcharts to test and</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debug a program.</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 To create a simulation of a</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room in which devices can be</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controlled.</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 To explore how 2Code can be</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used to make a text-based</a:t>
                      </a:r>
                    </a:p>
                    <a:p>
                      <a:pPr marL="0" indent="0" algn="l" rtl="0" eaLnBrk="1" fontAlgn="base" latinLnBrk="0" hangingPunct="1">
                        <a:lnSpc>
                          <a:spcPct val="107000"/>
                        </a:lnSpc>
                        <a:spcBef>
                          <a:spcPts val="0"/>
                        </a:spcBef>
                        <a:spcAft>
                          <a:spcPts val="0"/>
                        </a:spcAft>
                        <a:buFont typeface="Arial" panose="020B0604020202020204" pitchFamily="34" charset="0"/>
                        <a:buNone/>
                      </a:pPr>
                      <a:r>
                        <a:rPr lang="en-GB" sz="800" dirty="0" smtClean="0">
                          <a:effectLst/>
                          <a:latin typeface="Twinkl Cursive Unlooped" panose="02000000000000000000" pitchFamily="2" charset="0"/>
                        </a:rPr>
                        <a:t>adventure game.</a:t>
                      </a: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identify the purpose of writing a blog.</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identify the features of successful blog writing.</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plan the theme and content for a blog.</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understand how to write a blog.</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consider the effect upon the audience of changing the visual properties of the blog.</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understand the importance of</a:t>
                      </a:r>
                      <a:r>
                        <a:rPr lang="en-GB" sz="800" u="none" strike="noStrike" baseline="0"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a:t>
                      </a: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regularly updating the content of a</a:t>
                      </a:r>
                      <a:r>
                        <a:rPr lang="en-GB" sz="800" u="none" strike="noStrike" baseline="0"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a:t>
                      </a: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blog.</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understand how to contribute to</a:t>
                      </a:r>
                      <a:r>
                        <a:rPr lang="en-GB" sz="800" u="none" strike="noStrike" baseline="0"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 </a:t>
                      </a: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an existing blog.</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understand how and why blog posts are approved by the teacher.</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understand the importance of commenting on blogs.</a:t>
                      </a:r>
                    </a:p>
                    <a:p>
                      <a:pPr marL="171450" indent="-171450" algn="l">
                        <a:lnSpc>
                          <a:spcPct val="107000"/>
                        </a:lnSpc>
                        <a:spcAft>
                          <a:spcPts val="0"/>
                        </a:spcAft>
                        <a:buFont typeface="Arial" panose="020B0604020202020204" pitchFamily="34" charset="0"/>
                        <a:buChar char="•"/>
                      </a:pPr>
                      <a:r>
                        <a:rPr lang="en-GB" sz="800" u="none" strike="noStrike" dirty="0" smtClean="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rPr>
                        <a:t>To peer-assess blogs against the  agreed success criteria.</a:t>
                      </a:r>
                      <a:endParaRPr lang="en-GB" sz="800" u="none" strike="noStrike" dirty="0">
                        <a:solidFill>
                          <a:srgbClr val="000000"/>
                        </a:solidFill>
                        <a:effectLst/>
                        <a:uFill>
                          <a:solidFill>
                            <a:srgbClr val="000000"/>
                          </a:solidFill>
                        </a:uFill>
                        <a:latin typeface="Twinkl Cursive Unlooped" panose="02000000000000000000" pitchFamily="2" charset="0"/>
                        <a:ea typeface="Arial" panose="020B0604020202020204" pitchFamily="34" charset="0"/>
                        <a:cs typeface="Arial" panose="020B0604020202020204" pitchFamily="34" charset="0"/>
                      </a:endParaRPr>
                    </a:p>
                  </a:txBody>
                  <a:tcPr marL="60960" marR="40640" marT="52705" marB="25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4383456"/>
                  </a:ext>
                </a:extLst>
              </a:tr>
            </a:tbl>
          </a:graphicData>
        </a:graphic>
      </p:graphicFrame>
      <p:pic>
        <p:nvPicPr>
          <p:cNvPr id="7" name="Picture 6"/>
          <p:cNvPicPr>
            <a:picLocks noChangeAspect="1"/>
          </p:cNvPicPr>
          <p:nvPr/>
        </p:nvPicPr>
        <p:blipFill>
          <a:blip r:embed="rId2"/>
          <a:stretch>
            <a:fillRect/>
          </a:stretch>
        </p:blipFill>
        <p:spPr>
          <a:xfrm>
            <a:off x="11320278" y="67167"/>
            <a:ext cx="603993" cy="628604"/>
          </a:xfrm>
          <a:prstGeom prst="rect">
            <a:avLst/>
          </a:prstGeom>
        </p:spPr>
      </p:pic>
      <p:sp>
        <p:nvSpPr>
          <p:cNvPr id="6" name="Title 1"/>
          <p:cNvSpPr txBox="1">
            <a:spLocks/>
          </p:cNvSpPr>
          <p:nvPr/>
        </p:nvSpPr>
        <p:spPr>
          <a:xfrm>
            <a:off x="1006376" y="-118429"/>
            <a:ext cx="8543925" cy="10770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u="sng" dirty="0" smtClean="0">
                <a:latin typeface="Twinkl Cursive Unlooped" panose="02000000000000000000" pitchFamily="2" charset="0"/>
              </a:rPr>
              <a:t>Computing Overview ( UKS2 B)</a:t>
            </a:r>
            <a:endParaRPr lang="en-GB" sz="3200" b="1" u="sng" dirty="0">
              <a:latin typeface="Twinkl Cursive Unlooped" panose="02000000000000000000" pitchFamily="2" charset="0"/>
            </a:endParaRPr>
          </a:p>
        </p:txBody>
      </p:sp>
    </p:spTree>
    <p:extLst>
      <p:ext uri="{BB962C8B-B14F-4D97-AF65-F5344CB8AC3E}">
        <p14:creationId xmlns:p14="http://schemas.microsoft.com/office/powerpoint/2010/main" val="1156473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962</TotalTime>
  <Words>3337</Words>
  <Application>Microsoft Office PowerPoint</Application>
  <PresentationFormat>Widescreen</PresentationFormat>
  <Paragraphs>578</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Latina Essential Light</vt:lpstr>
      <vt:lpstr>Times New Roman</vt:lpstr>
      <vt:lpstr>Twinkl Cursive Unlooped</vt:lpstr>
      <vt:lpstr>1_Office Theme</vt:lpstr>
      <vt:lpstr>Computing Overview Year A</vt:lpstr>
      <vt:lpstr>Computing Overview Year B (year 2021/2022 coding unit switched to crash course coding)  </vt:lpstr>
      <vt:lpstr>Computing Overview ( KS1 A)</vt:lpstr>
      <vt:lpstr>Computing Overview ( KS1 B)</vt:lpstr>
      <vt:lpstr>Computing Overview ( LKS2 A)</vt:lpstr>
      <vt:lpstr>Computing Overview ( LKS2 B)</vt:lpstr>
      <vt:lpstr>PowerPoint Presentation</vt:lpstr>
      <vt:lpstr>PowerPoint Presentation</vt:lpstr>
    </vt:vector>
  </TitlesOfParts>
  <Company>St Pirans Cross MAT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Computing Overview  - Year A</dc:title>
  <dc:creator>Amy Mewton</dc:creator>
  <cp:lastModifiedBy>Oliver Deadman</cp:lastModifiedBy>
  <cp:revision>14</cp:revision>
  <dcterms:created xsi:type="dcterms:W3CDTF">2020-05-03T17:12:28Z</dcterms:created>
  <dcterms:modified xsi:type="dcterms:W3CDTF">2021-12-01T07:37:13Z</dcterms:modified>
</cp:coreProperties>
</file>