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sldIdLst>
    <p:sldId id="390" r:id="rId5"/>
    <p:sldId id="283" r:id="rId6"/>
    <p:sldId id="486" r:id="rId7"/>
    <p:sldId id="465" r:id="rId8"/>
    <p:sldId id="484" r:id="rId9"/>
    <p:sldId id="416" r:id="rId10"/>
    <p:sldId id="481" r:id="rId11"/>
    <p:sldId id="392" r:id="rId12"/>
    <p:sldId id="475" r:id="rId13"/>
    <p:sldId id="483" r:id="rId14"/>
    <p:sldId id="371" r:id="rId15"/>
    <p:sldId id="487" r:id="rId16"/>
    <p:sldId id="485" r:id="rId17"/>
    <p:sldId id="393" r:id="rId18"/>
    <p:sldId id="274" r:id="rId19"/>
    <p:sldId id="269" r:id="rId20"/>
    <p:sldId id="260" r:id="rId21"/>
    <p:sldId id="284" r:id="rId22"/>
    <p:sldId id="278" r:id="rId23"/>
  </p:sldIdLst>
  <p:sldSz cx="12192000" cy="6858000"/>
  <p:notesSz cx="6800850" cy="99329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56" autoAdjust="0"/>
    <p:restoredTop sz="93979" autoAdjust="0"/>
  </p:normalViewPr>
  <p:slideViewPr>
    <p:cSldViewPr snapToGrid="0">
      <p:cViewPr varScale="1">
        <p:scale>
          <a:sx n="59" d="100"/>
          <a:sy n="59" d="100"/>
        </p:scale>
        <p:origin x="111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any Horwell" userId="40f4d235-e20d-4ebc-9614-f32642b31a5d" providerId="ADAL" clId="{125A7A8A-2286-49C8-BBCD-D15E2403A443}"/>
    <pc:docChg chg="modSld">
      <pc:chgData name="Bethany Horwell" userId="40f4d235-e20d-4ebc-9614-f32642b31a5d" providerId="ADAL" clId="{125A7A8A-2286-49C8-BBCD-D15E2403A443}" dt="2024-01-17T13:13:39.729" v="28" actId="20577"/>
      <pc:docMkLst>
        <pc:docMk/>
      </pc:docMkLst>
      <pc:sldChg chg="modSp mod">
        <pc:chgData name="Bethany Horwell" userId="40f4d235-e20d-4ebc-9614-f32642b31a5d" providerId="ADAL" clId="{125A7A8A-2286-49C8-BBCD-D15E2403A443}" dt="2024-01-17T13:13:39.729" v="28" actId="20577"/>
        <pc:sldMkLst>
          <pc:docMk/>
          <pc:sldMk cId="2393427285" sldId="274"/>
        </pc:sldMkLst>
        <pc:spChg chg="mod">
          <ac:chgData name="Bethany Horwell" userId="40f4d235-e20d-4ebc-9614-f32642b31a5d" providerId="ADAL" clId="{125A7A8A-2286-49C8-BBCD-D15E2403A443}" dt="2024-01-17T13:13:39.729" v="28" actId="20577"/>
          <ac:spMkLst>
            <pc:docMk/>
            <pc:sldMk cId="2393427285" sldId="274"/>
            <ac:spMk id="3" creationId="{00000000-0000-0000-0000-000000000000}"/>
          </ac:spMkLst>
        </pc:spChg>
      </pc:sldChg>
      <pc:sldChg chg="modSp mod">
        <pc:chgData name="Bethany Horwell" userId="40f4d235-e20d-4ebc-9614-f32642b31a5d" providerId="ADAL" clId="{125A7A8A-2286-49C8-BBCD-D15E2403A443}" dt="2024-01-16T12:48:12.447" v="13" actId="20577"/>
        <pc:sldMkLst>
          <pc:docMk/>
          <pc:sldMk cId="640949074" sldId="481"/>
        </pc:sldMkLst>
        <pc:spChg chg="mod">
          <ac:chgData name="Bethany Horwell" userId="40f4d235-e20d-4ebc-9614-f32642b31a5d" providerId="ADAL" clId="{125A7A8A-2286-49C8-BBCD-D15E2403A443}" dt="2024-01-16T12:48:12.447" v="13" actId="20577"/>
          <ac:spMkLst>
            <pc:docMk/>
            <pc:sldMk cId="640949074" sldId="481"/>
            <ac:spMk id="6" creationId="{1245EEE0-C673-42B4-946C-DE0A2486720F}"/>
          </ac:spMkLst>
        </pc:spChg>
      </pc:sldChg>
      <pc:sldChg chg="addSp modSp mod">
        <pc:chgData name="Bethany Horwell" userId="40f4d235-e20d-4ebc-9614-f32642b31a5d" providerId="ADAL" clId="{125A7A8A-2286-49C8-BBCD-D15E2403A443}" dt="2024-01-16T12:51:58.715" v="16" actId="14100"/>
        <pc:sldMkLst>
          <pc:docMk/>
          <pc:sldMk cId="1070488871" sldId="485"/>
        </pc:sldMkLst>
        <pc:picChg chg="add mod">
          <ac:chgData name="Bethany Horwell" userId="40f4d235-e20d-4ebc-9614-f32642b31a5d" providerId="ADAL" clId="{125A7A8A-2286-49C8-BBCD-D15E2403A443}" dt="2024-01-16T12:51:58.715" v="16" actId="14100"/>
          <ac:picMkLst>
            <pc:docMk/>
            <pc:sldMk cId="1070488871" sldId="485"/>
            <ac:picMk id="4" creationId="{57C78352-E885-0948-4EF1-9514F468778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FB6328E-CBC9-47AD-BCAE-53ACF2540B93}" type="datetimeFigureOut">
              <a:rPr lang="en-GB" smtClean="0"/>
              <a:t>17/01/2024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CDC8078-4063-4C99-8318-ABF2AF8BB095}" type="slidenum">
              <a:rPr lang="en-GB" smtClean="0"/>
              <a:t>‹#›</a:t>
            </a:fld>
            <a:endParaRPr lang="en-GB" dirty="0"/>
          </a:p>
        </p:txBody>
      </p:sp>
    </p:spTree>
    <p:extLst>
      <p:ext uri="{BB962C8B-B14F-4D97-AF65-F5344CB8AC3E}">
        <p14:creationId xmlns:p14="http://schemas.microsoft.com/office/powerpoint/2010/main" val="298552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B6328E-CBC9-47AD-BCAE-53ACF2540B93}" type="datetimeFigureOut">
              <a:rPr lang="en-GB" smtClean="0"/>
              <a:t>17/01/2024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CDC8078-4063-4C99-8318-ABF2AF8BB095}" type="slidenum">
              <a:rPr lang="en-GB" smtClean="0"/>
              <a:t>‹#›</a:t>
            </a:fld>
            <a:endParaRPr lang="en-GB" dirty="0"/>
          </a:p>
        </p:txBody>
      </p:sp>
    </p:spTree>
    <p:extLst>
      <p:ext uri="{BB962C8B-B14F-4D97-AF65-F5344CB8AC3E}">
        <p14:creationId xmlns:p14="http://schemas.microsoft.com/office/powerpoint/2010/main" val="2827945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B6328E-CBC9-47AD-BCAE-53ACF2540B93}" type="datetimeFigureOut">
              <a:rPr lang="en-GB" smtClean="0"/>
              <a:t>17/01/2024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CDC8078-4063-4C99-8318-ABF2AF8BB095}" type="slidenum">
              <a:rPr lang="en-GB" smtClean="0"/>
              <a:t>‹#›</a:t>
            </a:fld>
            <a:endParaRPr lang="en-GB" dirty="0"/>
          </a:p>
        </p:txBody>
      </p:sp>
    </p:spTree>
    <p:extLst>
      <p:ext uri="{BB962C8B-B14F-4D97-AF65-F5344CB8AC3E}">
        <p14:creationId xmlns:p14="http://schemas.microsoft.com/office/powerpoint/2010/main" val="365145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B6328E-CBC9-47AD-BCAE-53ACF2540B93}" type="datetimeFigureOut">
              <a:rPr lang="en-GB" smtClean="0"/>
              <a:t>17/01/2024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CDC8078-4063-4C99-8318-ABF2AF8BB095}" type="slidenum">
              <a:rPr lang="en-GB" smtClean="0"/>
              <a:t>‹#›</a:t>
            </a:fld>
            <a:endParaRPr lang="en-GB" dirty="0"/>
          </a:p>
        </p:txBody>
      </p:sp>
    </p:spTree>
    <p:extLst>
      <p:ext uri="{BB962C8B-B14F-4D97-AF65-F5344CB8AC3E}">
        <p14:creationId xmlns:p14="http://schemas.microsoft.com/office/powerpoint/2010/main" val="2696348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B6328E-CBC9-47AD-BCAE-53ACF2540B93}" type="datetimeFigureOut">
              <a:rPr lang="en-GB" smtClean="0"/>
              <a:t>17/01/2024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CDC8078-4063-4C99-8318-ABF2AF8BB095}" type="slidenum">
              <a:rPr lang="en-GB" smtClean="0"/>
              <a:t>‹#›</a:t>
            </a:fld>
            <a:endParaRPr lang="en-GB" dirty="0"/>
          </a:p>
        </p:txBody>
      </p:sp>
    </p:spTree>
    <p:extLst>
      <p:ext uri="{BB962C8B-B14F-4D97-AF65-F5344CB8AC3E}">
        <p14:creationId xmlns:p14="http://schemas.microsoft.com/office/powerpoint/2010/main" val="97037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FB6328E-CBC9-47AD-BCAE-53ACF2540B93}" type="datetimeFigureOut">
              <a:rPr lang="en-GB" smtClean="0"/>
              <a:t>17/01/2024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CDC8078-4063-4C99-8318-ABF2AF8BB095}" type="slidenum">
              <a:rPr lang="en-GB" smtClean="0"/>
              <a:t>‹#›</a:t>
            </a:fld>
            <a:endParaRPr lang="en-GB" dirty="0"/>
          </a:p>
        </p:txBody>
      </p:sp>
    </p:spTree>
    <p:extLst>
      <p:ext uri="{BB962C8B-B14F-4D97-AF65-F5344CB8AC3E}">
        <p14:creationId xmlns:p14="http://schemas.microsoft.com/office/powerpoint/2010/main" val="1921526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FB6328E-CBC9-47AD-BCAE-53ACF2540B93}" type="datetimeFigureOut">
              <a:rPr lang="en-GB" smtClean="0"/>
              <a:t>17/01/2024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CDC8078-4063-4C99-8318-ABF2AF8BB095}" type="slidenum">
              <a:rPr lang="en-GB" smtClean="0"/>
              <a:t>‹#›</a:t>
            </a:fld>
            <a:endParaRPr lang="en-GB" dirty="0"/>
          </a:p>
        </p:txBody>
      </p:sp>
    </p:spTree>
    <p:extLst>
      <p:ext uri="{BB962C8B-B14F-4D97-AF65-F5344CB8AC3E}">
        <p14:creationId xmlns:p14="http://schemas.microsoft.com/office/powerpoint/2010/main" val="333893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FB6328E-CBC9-47AD-BCAE-53ACF2540B93}" type="datetimeFigureOut">
              <a:rPr lang="en-GB" smtClean="0"/>
              <a:t>17/01/2024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CDC8078-4063-4C99-8318-ABF2AF8BB095}" type="slidenum">
              <a:rPr lang="en-GB" smtClean="0"/>
              <a:t>‹#›</a:t>
            </a:fld>
            <a:endParaRPr lang="en-GB" dirty="0"/>
          </a:p>
        </p:txBody>
      </p:sp>
    </p:spTree>
    <p:extLst>
      <p:ext uri="{BB962C8B-B14F-4D97-AF65-F5344CB8AC3E}">
        <p14:creationId xmlns:p14="http://schemas.microsoft.com/office/powerpoint/2010/main" val="413347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B6328E-CBC9-47AD-BCAE-53ACF2540B93}" type="datetimeFigureOut">
              <a:rPr lang="en-GB" smtClean="0"/>
              <a:t>17/01/2024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CDC8078-4063-4C99-8318-ABF2AF8BB095}" type="slidenum">
              <a:rPr lang="en-GB" smtClean="0"/>
              <a:t>‹#›</a:t>
            </a:fld>
            <a:endParaRPr lang="en-GB" dirty="0"/>
          </a:p>
        </p:txBody>
      </p:sp>
    </p:spTree>
    <p:extLst>
      <p:ext uri="{BB962C8B-B14F-4D97-AF65-F5344CB8AC3E}">
        <p14:creationId xmlns:p14="http://schemas.microsoft.com/office/powerpoint/2010/main" val="4027051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B6328E-CBC9-47AD-BCAE-53ACF2540B93}" type="datetimeFigureOut">
              <a:rPr lang="en-GB" smtClean="0"/>
              <a:t>17/01/2024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CDC8078-4063-4C99-8318-ABF2AF8BB095}" type="slidenum">
              <a:rPr lang="en-GB" smtClean="0"/>
              <a:t>‹#›</a:t>
            </a:fld>
            <a:endParaRPr lang="en-GB" dirty="0"/>
          </a:p>
        </p:txBody>
      </p:sp>
    </p:spTree>
    <p:extLst>
      <p:ext uri="{BB962C8B-B14F-4D97-AF65-F5344CB8AC3E}">
        <p14:creationId xmlns:p14="http://schemas.microsoft.com/office/powerpoint/2010/main" val="2842882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B6328E-CBC9-47AD-BCAE-53ACF2540B93}" type="datetimeFigureOut">
              <a:rPr lang="en-GB" smtClean="0"/>
              <a:t>17/01/2024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CDC8078-4063-4C99-8318-ABF2AF8BB095}" type="slidenum">
              <a:rPr lang="en-GB" smtClean="0"/>
              <a:t>‹#›</a:t>
            </a:fld>
            <a:endParaRPr lang="en-GB" dirty="0"/>
          </a:p>
        </p:txBody>
      </p:sp>
    </p:spTree>
    <p:extLst>
      <p:ext uri="{BB962C8B-B14F-4D97-AF65-F5344CB8AC3E}">
        <p14:creationId xmlns:p14="http://schemas.microsoft.com/office/powerpoint/2010/main" val="3216811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6328E-CBC9-47AD-BCAE-53ACF2540B93}" type="datetimeFigureOut">
              <a:rPr lang="en-GB" smtClean="0"/>
              <a:t>17/01/2024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C8078-4063-4C99-8318-ABF2AF8BB095}" type="slidenum">
              <a:rPr lang="en-GB" smtClean="0"/>
              <a:t>‹#›</a:t>
            </a:fld>
            <a:endParaRPr lang="en-GB" dirty="0"/>
          </a:p>
        </p:txBody>
      </p:sp>
    </p:spTree>
    <p:extLst>
      <p:ext uri="{BB962C8B-B14F-4D97-AF65-F5344CB8AC3E}">
        <p14:creationId xmlns:p14="http://schemas.microsoft.com/office/powerpoint/2010/main" val="42114909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DJgROx4wFKM"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16980" y="-2717018"/>
            <a:ext cx="6958035" cy="12192001"/>
          </a:xfrm>
          <a:prstGeom prst="rect">
            <a:avLst/>
          </a:prstGeom>
        </p:spPr>
      </p:pic>
      <p:sp>
        <p:nvSpPr>
          <p:cNvPr id="2" name="Title 1"/>
          <p:cNvSpPr>
            <a:spLocks noGrp="1"/>
          </p:cNvSpPr>
          <p:nvPr>
            <p:ph type="title"/>
          </p:nvPr>
        </p:nvSpPr>
        <p:spPr>
          <a:xfrm>
            <a:off x="612775" y="2391683"/>
            <a:ext cx="10893424" cy="1325563"/>
          </a:xfrm>
        </p:spPr>
        <p:txBody>
          <a:bodyPr>
            <a:normAutofit/>
          </a:bodyPr>
          <a:lstStyle/>
          <a:p>
            <a:pPr algn="ctr"/>
            <a:r>
              <a:rPr lang="en-GB" sz="6600" b="1" dirty="0">
                <a:latin typeface="Twinkl Cursive Unlooped" panose="02000000000000000000" pitchFamily="2" charset="0"/>
              </a:rPr>
              <a:t>Forgiveness</a:t>
            </a:r>
          </a:p>
        </p:txBody>
      </p:sp>
      <p:sp>
        <p:nvSpPr>
          <p:cNvPr id="10" name="AutoShape 2" descr="In a world where you can be anything, Be Kind - Motivational Quote Print -  Typography Poster Poster by Studio Grafiik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Image preview"/>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294746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16983" y="-2616983"/>
            <a:ext cx="6958035" cy="1219200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654" y="396370"/>
            <a:ext cx="3971300" cy="3952738"/>
          </a:xfrm>
          <a:prstGeom prst="rect">
            <a:avLst/>
          </a:prstGeom>
        </p:spPr>
      </p:pic>
      <p:pic>
        <p:nvPicPr>
          <p:cNvPr id="3" name="Picture 2"/>
          <p:cNvPicPr>
            <a:picLocks noChangeAspect="1"/>
          </p:cNvPicPr>
          <p:nvPr/>
        </p:nvPicPr>
        <p:blipFill rotWithShape="1">
          <a:blip r:embed="rId4"/>
          <a:srcRect l="37029" t="28261" r="28623" b="14412"/>
          <a:stretch/>
        </p:blipFill>
        <p:spPr>
          <a:xfrm>
            <a:off x="527455" y="722679"/>
            <a:ext cx="4543664" cy="4265676"/>
          </a:xfrm>
          <a:prstGeom prst="rect">
            <a:avLst/>
          </a:prstGeom>
        </p:spPr>
      </p:pic>
      <p:sp>
        <p:nvSpPr>
          <p:cNvPr id="7" name="Content Placeholder 2">
            <a:extLst>
              <a:ext uri="{FF2B5EF4-FFF2-40B4-BE49-F238E27FC236}">
                <a16:creationId xmlns:a16="http://schemas.microsoft.com/office/drawing/2014/main" id="{C244D4FC-BF3A-4C5F-8AAD-BAF7D5332B07}"/>
              </a:ext>
            </a:extLst>
          </p:cNvPr>
          <p:cNvSpPr txBox="1">
            <a:spLocks/>
          </p:cNvSpPr>
          <p:nvPr/>
        </p:nvSpPr>
        <p:spPr>
          <a:xfrm>
            <a:off x="5598575" y="4719535"/>
            <a:ext cx="5595755" cy="4152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latin typeface="Twinkl Cursive Unlooped" panose="02000000000000000000" pitchFamily="2" charset="0"/>
            </a:endParaRPr>
          </a:p>
        </p:txBody>
      </p:sp>
      <p:sp>
        <p:nvSpPr>
          <p:cNvPr id="2" name="TextBox 1">
            <a:extLst>
              <a:ext uri="{FF2B5EF4-FFF2-40B4-BE49-F238E27FC236}">
                <a16:creationId xmlns:a16="http://schemas.microsoft.com/office/drawing/2014/main" id="{9C11802C-0CCA-9FD8-E1CC-4BF6ADED62D8}"/>
              </a:ext>
            </a:extLst>
          </p:cNvPr>
          <p:cNvSpPr txBox="1"/>
          <p:nvPr/>
        </p:nvSpPr>
        <p:spPr>
          <a:xfrm>
            <a:off x="6492327" y="4745479"/>
            <a:ext cx="4763954" cy="1384995"/>
          </a:xfrm>
          <a:prstGeom prst="rect">
            <a:avLst/>
          </a:prstGeom>
          <a:noFill/>
        </p:spPr>
        <p:txBody>
          <a:bodyPr wrap="square" rtlCol="0">
            <a:spAutoFit/>
          </a:bodyPr>
          <a:lstStyle/>
          <a:p>
            <a:r>
              <a:rPr lang="en-GB" sz="2800" dirty="0">
                <a:latin typeface="Twinkl Cursive Unlooped" panose="02000000000000000000" pitchFamily="2" charset="0"/>
              </a:rPr>
              <a:t>Elsie: Why do you think the older brother acted that way? </a:t>
            </a:r>
          </a:p>
        </p:txBody>
      </p:sp>
    </p:spTree>
    <p:extLst>
      <p:ext uri="{BB962C8B-B14F-4D97-AF65-F5344CB8AC3E}">
        <p14:creationId xmlns:p14="http://schemas.microsoft.com/office/powerpoint/2010/main" val="1644639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16983" y="-2616983"/>
            <a:ext cx="6958035" cy="1219200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654" y="396370"/>
            <a:ext cx="3971300" cy="3952738"/>
          </a:xfrm>
          <a:prstGeom prst="rect">
            <a:avLst/>
          </a:prstGeom>
        </p:spPr>
      </p:pic>
      <p:pic>
        <p:nvPicPr>
          <p:cNvPr id="3" name="Picture 2"/>
          <p:cNvPicPr>
            <a:picLocks noChangeAspect="1"/>
          </p:cNvPicPr>
          <p:nvPr/>
        </p:nvPicPr>
        <p:blipFill rotWithShape="1">
          <a:blip r:embed="rId4"/>
          <a:srcRect l="37029" t="28261" r="28623" b="14412"/>
          <a:stretch/>
        </p:blipFill>
        <p:spPr>
          <a:xfrm>
            <a:off x="527455" y="722679"/>
            <a:ext cx="4543664" cy="4265676"/>
          </a:xfrm>
          <a:prstGeom prst="rect">
            <a:avLst/>
          </a:prstGeom>
        </p:spPr>
      </p:pic>
      <p:sp>
        <p:nvSpPr>
          <p:cNvPr id="7" name="Content Placeholder 2">
            <a:extLst>
              <a:ext uri="{FF2B5EF4-FFF2-40B4-BE49-F238E27FC236}">
                <a16:creationId xmlns:a16="http://schemas.microsoft.com/office/drawing/2014/main" id="{C244D4FC-BF3A-4C5F-8AAD-BAF7D5332B07}"/>
              </a:ext>
            </a:extLst>
          </p:cNvPr>
          <p:cNvSpPr txBox="1">
            <a:spLocks/>
          </p:cNvSpPr>
          <p:nvPr/>
        </p:nvSpPr>
        <p:spPr>
          <a:xfrm>
            <a:off x="6602472" y="4881925"/>
            <a:ext cx="4543664" cy="4152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latin typeface="Twinkl Cursive Unlooped" panose="02000000000000000000" pitchFamily="2" charset="0"/>
            </a:endParaRPr>
          </a:p>
        </p:txBody>
      </p:sp>
      <p:sp>
        <p:nvSpPr>
          <p:cNvPr id="2" name="TextBox 1">
            <a:extLst>
              <a:ext uri="{FF2B5EF4-FFF2-40B4-BE49-F238E27FC236}">
                <a16:creationId xmlns:a16="http://schemas.microsoft.com/office/drawing/2014/main" id="{054AF5BB-8D3A-D2BD-B722-6D3D13D3EBBF}"/>
              </a:ext>
            </a:extLst>
          </p:cNvPr>
          <p:cNvSpPr txBox="1"/>
          <p:nvPr/>
        </p:nvSpPr>
        <p:spPr>
          <a:xfrm>
            <a:off x="6096000" y="4745479"/>
            <a:ext cx="4763954" cy="1200329"/>
          </a:xfrm>
          <a:prstGeom prst="rect">
            <a:avLst/>
          </a:prstGeom>
          <a:noFill/>
        </p:spPr>
        <p:txBody>
          <a:bodyPr wrap="square" rtlCol="0">
            <a:spAutoFit/>
          </a:bodyPr>
          <a:lstStyle/>
          <a:p>
            <a:r>
              <a:rPr lang="en-GB" sz="2400" dirty="0">
                <a:latin typeface="Twinkl Cursive Unlooped" panose="02000000000000000000" pitchFamily="2" charset="0"/>
              </a:rPr>
              <a:t>Poppy: Think to yourself – Have you ever acted like the older brother and not like the dad?</a:t>
            </a:r>
          </a:p>
        </p:txBody>
      </p:sp>
    </p:spTree>
    <p:extLst>
      <p:ext uri="{BB962C8B-B14F-4D97-AF65-F5344CB8AC3E}">
        <p14:creationId xmlns:p14="http://schemas.microsoft.com/office/powerpoint/2010/main" val="110516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16983" y="-2616983"/>
            <a:ext cx="6958035" cy="1219200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654" y="396370"/>
            <a:ext cx="3971300" cy="3952738"/>
          </a:xfrm>
          <a:prstGeom prst="rect">
            <a:avLst/>
          </a:prstGeom>
        </p:spPr>
      </p:pic>
      <p:pic>
        <p:nvPicPr>
          <p:cNvPr id="3" name="Picture 2"/>
          <p:cNvPicPr>
            <a:picLocks noChangeAspect="1"/>
          </p:cNvPicPr>
          <p:nvPr/>
        </p:nvPicPr>
        <p:blipFill rotWithShape="1">
          <a:blip r:embed="rId4"/>
          <a:srcRect l="37029" t="28261" r="28623" b="14412"/>
          <a:stretch/>
        </p:blipFill>
        <p:spPr>
          <a:xfrm>
            <a:off x="527455" y="722679"/>
            <a:ext cx="4543664" cy="4265676"/>
          </a:xfrm>
          <a:prstGeom prst="rect">
            <a:avLst/>
          </a:prstGeom>
        </p:spPr>
      </p:pic>
      <p:sp>
        <p:nvSpPr>
          <p:cNvPr id="4" name="TextBox 3">
            <a:extLst>
              <a:ext uri="{FF2B5EF4-FFF2-40B4-BE49-F238E27FC236}">
                <a16:creationId xmlns:a16="http://schemas.microsoft.com/office/drawing/2014/main" id="{604A8E30-D708-BE9D-F7C3-B9DD06AAA39D}"/>
              </a:ext>
            </a:extLst>
          </p:cNvPr>
          <p:cNvSpPr txBox="1"/>
          <p:nvPr/>
        </p:nvSpPr>
        <p:spPr>
          <a:xfrm>
            <a:off x="6664656" y="4472165"/>
            <a:ext cx="4419296" cy="954107"/>
          </a:xfrm>
          <a:prstGeom prst="rect">
            <a:avLst/>
          </a:prstGeom>
          <a:noFill/>
        </p:spPr>
        <p:txBody>
          <a:bodyPr wrap="square" rtlCol="0">
            <a:spAutoFit/>
          </a:bodyPr>
          <a:lstStyle/>
          <a:p>
            <a:r>
              <a:rPr lang="en-GB" sz="2800" dirty="0" err="1">
                <a:latin typeface="Twinkl Cursive Unlooped" panose="02000000000000000000" pitchFamily="2" charset="0"/>
              </a:rPr>
              <a:t>Sennen</a:t>
            </a:r>
            <a:r>
              <a:rPr lang="en-GB" sz="2800" dirty="0">
                <a:latin typeface="Twinkl Cursive Unlooped" panose="02000000000000000000" pitchFamily="2" charset="0"/>
              </a:rPr>
              <a:t>: What can we learn from this bible story?</a:t>
            </a:r>
          </a:p>
        </p:txBody>
      </p:sp>
    </p:spTree>
    <p:extLst>
      <p:ext uri="{BB962C8B-B14F-4D97-AF65-F5344CB8AC3E}">
        <p14:creationId xmlns:p14="http://schemas.microsoft.com/office/powerpoint/2010/main" val="1621716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loseup of hands holding an open book">
            <a:extLst>
              <a:ext uri="{FF2B5EF4-FFF2-40B4-BE49-F238E27FC236}">
                <a16:creationId xmlns:a16="http://schemas.microsoft.com/office/drawing/2014/main" id="{AAFBCB75-F5F1-680E-6F7F-AA0DF6359119}"/>
              </a:ext>
            </a:extLst>
          </p:cNvPr>
          <p:cNvPicPr>
            <a:picLocks noChangeAspect="1"/>
          </p:cNvPicPr>
          <p:nvPr/>
        </p:nvPicPr>
        <p:blipFill rotWithShape="1">
          <a:blip r:embed="rId2"/>
          <a:srcRect b="15730"/>
          <a:stretch/>
        </p:blipFill>
        <p:spPr>
          <a:xfrm>
            <a:off x="642938" y="928688"/>
            <a:ext cx="6958013" cy="3883025"/>
          </a:xfrm>
          <a:prstGeom prst="rect">
            <a:avLst/>
          </a:prstGeom>
        </p:spPr>
      </p:pic>
      <p:sp>
        <p:nvSpPr>
          <p:cNvPr id="2" name="Title 1">
            <a:extLst>
              <a:ext uri="{FF2B5EF4-FFF2-40B4-BE49-F238E27FC236}">
                <a16:creationId xmlns:a16="http://schemas.microsoft.com/office/drawing/2014/main" id="{2C6AFEDB-7757-3507-C190-86B368647D72}"/>
              </a:ext>
            </a:extLst>
          </p:cNvPr>
          <p:cNvSpPr>
            <a:spLocks noGrp="1"/>
          </p:cNvSpPr>
          <p:nvPr>
            <p:ph type="title"/>
          </p:nvPr>
        </p:nvSpPr>
        <p:spPr>
          <a:xfrm>
            <a:off x="838200" y="5358141"/>
            <a:ext cx="10515600" cy="942664"/>
          </a:xfrm>
        </p:spPr>
        <p:txBody>
          <a:bodyPr vert="horz" lIns="91440" tIns="45720" rIns="91440" bIns="45720" rtlCol="0" anchor="ctr">
            <a:normAutofit fontScale="90000"/>
          </a:bodyPr>
          <a:lstStyle/>
          <a:p>
            <a:pPr algn="ctr"/>
            <a:r>
              <a:rPr lang="en-US" sz="3200" kern="1200" dirty="0">
                <a:solidFill>
                  <a:schemeClr val="tx1"/>
                </a:solidFill>
                <a:latin typeface="Twinkl Cursive Unlooped" panose="02000000000000000000" pitchFamily="2" charset="0"/>
              </a:rPr>
              <a:t>Alex: Let’s look at the bible</a:t>
            </a:r>
            <a:r>
              <a:rPr lang="en-US" sz="1700" kern="1200" dirty="0">
                <a:solidFill>
                  <a:schemeClr val="tx1"/>
                </a:solidFill>
                <a:latin typeface="+mj-lt"/>
                <a:ea typeface="+mj-ea"/>
                <a:cs typeface="+mj-cs"/>
              </a:rPr>
              <a:t>:</a:t>
            </a:r>
            <a:br>
              <a:rPr lang="en-US" sz="1700" kern="1200" dirty="0">
                <a:solidFill>
                  <a:schemeClr val="tx1"/>
                </a:solidFill>
                <a:latin typeface="+mj-lt"/>
                <a:ea typeface="+mj-ea"/>
                <a:cs typeface="+mj-cs"/>
              </a:rPr>
            </a:br>
            <a:br>
              <a:rPr lang="en-US" sz="1700" kern="1200" dirty="0">
                <a:solidFill>
                  <a:schemeClr val="tx1"/>
                </a:solidFill>
                <a:latin typeface="+mj-lt"/>
                <a:ea typeface="+mj-ea"/>
                <a:cs typeface="+mj-cs"/>
              </a:rPr>
            </a:br>
            <a:r>
              <a:rPr lang="en-US" sz="1700" kern="1200" dirty="0">
                <a:solidFill>
                  <a:schemeClr val="tx1"/>
                </a:solidFill>
                <a:latin typeface="+mj-lt"/>
                <a:ea typeface="+mj-ea"/>
                <a:cs typeface="+mj-cs"/>
              </a:rPr>
              <a:t> </a:t>
            </a:r>
          </a:p>
        </p:txBody>
      </p:sp>
      <p:pic>
        <p:nvPicPr>
          <p:cNvPr id="4" name="Picture 3">
            <a:extLst>
              <a:ext uri="{FF2B5EF4-FFF2-40B4-BE49-F238E27FC236}">
                <a16:creationId xmlns:a16="http://schemas.microsoft.com/office/drawing/2014/main" id="{57C78352-E885-0948-4EF1-9514F4687787}"/>
              </a:ext>
            </a:extLst>
          </p:cNvPr>
          <p:cNvPicPr>
            <a:picLocks noChangeAspect="1"/>
          </p:cNvPicPr>
          <p:nvPr/>
        </p:nvPicPr>
        <p:blipFill>
          <a:blip r:embed="rId3"/>
          <a:stretch>
            <a:fillRect/>
          </a:stretch>
        </p:blipFill>
        <p:spPr>
          <a:xfrm>
            <a:off x="8131134" y="917923"/>
            <a:ext cx="2933049" cy="3883024"/>
          </a:xfrm>
          <a:prstGeom prst="rect">
            <a:avLst/>
          </a:prstGeom>
        </p:spPr>
      </p:pic>
    </p:spTree>
    <p:extLst>
      <p:ext uri="{BB962C8B-B14F-4D97-AF65-F5344CB8AC3E}">
        <p14:creationId xmlns:p14="http://schemas.microsoft.com/office/powerpoint/2010/main" val="1070488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005" y="0"/>
            <a:ext cx="13200726" cy="6619211"/>
          </a:xfrm>
        </p:spPr>
      </p:pic>
    </p:spTree>
    <p:extLst>
      <p:ext uri="{BB962C8B-B14F-4D97-AF65-F5344CB8AC3E}">
        <p14:creationId xmlns:p14="http://schemas.microsoft.com/office/powerpoint/2010/main" val="872763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16983" y="-2616983"/>
            <a:ext cx="6958035" cy="12192001"/>
          </a:xfrm>
          <a:prstGeom prst="rect">
            <a:avLst/>
          </a:prstGeom>
        </p:spPr>
      </p:pic>
      <p:sp>
        <p:nvSpPr>
          <p:cNvPr id="2" name="Title 1"/>
          <p:cNvSpPr>
            <a:spLocks noGrp="1"/>
          </p:cNvSpPr>
          <p:nvPr>
            <p:ph type="title"/>
          </p:nvPr>
        </p:nvSpPr>
        <p:spPr>
          <a:xfrm>
            <a:off x="968829" y="2651125"/>
            <a:ext cx="10515600" cy="1325563"/>
          </a:xfrm>
        </p:spPr>
        <p:txBody>
          <a:bodyPr>
            <a:normAutofit/>
          </a:bodyPr>
          <a:lstStyle/>
          <a:p>
            <a:br>
              <a:rPr lang="en-GB" dirty="0"/>
            </a:br>
            <a:endParaRPr lang="en-GB" dirty="0"/>
          </a:p>
        </p:txBody>
      </p:sp>
      <p:sp>
        <p:nvSpPr>
          <p:cNvPr id="6" name="Title 1"/>
          <p:cNvSpPr txBox="1">
            <a:spLocks/>
          </p:cNvSpPr>
          <p:nvPr/>
        </p:nvSpPr>
        <p:spPr>
          <a:xfrm>
            <a:off x="7419035" y="827777"/>
            <a:ext cx="4002450" cy="26265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latin typeface="Twinkl Cursive Unlooped" panose="02000000000000000000" pitchFamily="2" charset="0"/>
            </a:endParaRPr>
          </a:p>
        </p:txBody>
      </p:sp>
      <p:sp>
        <p:nvSpPr>
          <p:cNvPr id="3" name="TextBox 2"/>
          <p:cNvSpPr txBox="1"/>
          <p:nvPr/>
        </p:nvSpPr>
        <p:spPr>
          <a:xfrm>
            <a:off x="6422872" y="3735542"/>
            <a:ext cx="4926482" cy="2554545"/>
          </a:xfrm>
          <a:prstGeom prst="rect">
            <a:avLst/>
          </a:prstGeom>
          <a:noFill/>
        </p:spPr>
        <p:txBody>
          <a:bodyPr wrap="square" rtlCol="0">
            <a:spAutoFit/>
          </a:bodyPr>
          <a:lstStyle/>
          <a:p>
            <a:pPr algn="ctr"/>
            <a:r>
              <a:rPr lang="en-GB" sz="3200" dirty="0">
                <a:latin typeface="Twinkl Cursive Unlooped" panose="02000000000000000000" pitchFamily="2" charset="0"/>
              </a:rPr>
              <a:t>Jenson –How can you make a difference to someone by sharing your gift of forgiveness this week?</a:t>
            </a:r>
          </a:p>
        </p:txBody>
      </p:sp>
      <p:pic>
        <p:nvPicPr>
          <p:cNvPr id="12"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4235" t="8008" r="26474" b="9106"/>
          <a:stretch/>
        </p:blipFill>
        <p:spPr>
          <a:xfrm>
            <a:off x="513947" y="619921"/>
            <a:ext cx="5255182" cy="4431050"/>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573" y="502370"/>
            <a:ext cx="2851912" cy="2976647"/>
          </a:xfrm>
          <a:prstGeom prst="rect">
            <a:avLst/>
          </a:prstGeom>
        </p:spPr>
      </p:pic>
      <p:pic>
        <p:nvPicPr>
          <p:cNvPr id="4" name="Picture 3">
            <a:extLst>
              <a:ext uri="{FF2B5EF4-FFF2-40B4-BE49-F238E27FC236}">
                <a16:creationId xmlns:a16="http://schemas.microsoft.com/office/drawing/2014/main" id="{C8703E8A-5FFF-2D2F-07BF-A452585BA95D}"/>
              </a:ext>
            </a:extLst>
          </p:cNvPr>
          <p:cNvPicPr>
            <a:picLocks noChangeAspect="1"/>
          </p:cNvPicPr>
          <p:nvPr/>
        </p:nvPicPr>
        <p:blipFill rotWithShape="1">
          <a:blip r:embed="rId5"/>
          <a:srcRect l="36690" t="26988" r="26255" b="28978"/>
          <a:stretch/>
        </p:blipFill>
        <p:spPr>
          <a:xfrm>
            <a:off x="4898278" y="720864"/>
            <a:ext cx="3049189" cy="2037175"/>
          </a:xfrm>
          <a:prstGeom prst="rect">
            <a:avLst/>
          </a:prstGeom>
        </p:spPr>
      </p:pic>
    </p:spTree>
    <p:extLst>
      <p:ext uri="{BB962C8B-B14F-4D97-AF65-F5344CB8AC3E}">
        <p14:creationId xmlns:p14="http://schemas.microsoft.com/office/powerpoint/2010/main" val="2393427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69" y="-496389"/>
            <a:ext cx="13284927" cy="7922643"/>
          </a:xfrm>
          <a:prstGeom prst="rect">
            <a:avLst/>
          </a:prstGeom>
        </p:spPr>
      </p:pic>
      <p:sp>
        <p:nvSpPr>
          <p:cNvPr id="4" name="Title 1">
            <a:extLst>
              <a:ext uri="{FF2B5EF4-FFF2-40B4-BE49-F238E27FC236}">
                <a16:creationId xmlns:a16="http://schemas.microsoft.com/office/drawing/2014/main" id="{50CBF219-2B3C-4141-9502-1344CEF93832}"/>
              </a:ext>
            </a:extLst>
          </p:cNvPr>
          <p:cNvSpPr>
            <a:spLocks noGrp="1"/>
          </p:cNvSpPr>
          <p:nvPr>
            <p:ph type="title"/>
          </p:nvPr>
        </p:nvSpPr>
        <p:spPr>
          <a:xfrm>
            <a:off x="1051633" y="3464932"/>
            <a:ext cx="9584148" cy="1290056"/>
          </a:xfrm>
        </p:spPr>
        <p:txBody>
          <a:bodyPr>
            <a:normAutofit fontScale="90000"/>
          </a:bodyPr>
          <a:lstStyle/>
          <a:p>
            <a:pPr algn="ctr"/>
            <a:r>
              <a:rPr lang="en-GB" sz="3600" b="1" dirty="0">
                <a:latin typeface="Twinkl Cursive Unlooped" panose="02000000000000000000" pitchFamily="2" charset="0"/>
              </a:rPr>
              <a:t>An invitation to pray…</a:t>
            </a:r>
            <a:br>
              <a:rPr lang="en-GB" sz="3600" b="1" dirty="0">
                <a:latin typeface="Twinkl Cursive Unlooped" panose="02000000000000000000" pitchFamily="2" charset="0"/>
              </a:rPr>
            </a:br>
            <a:br>
              <a:rPr lang="en-GB" sz="3600" dirty="0">
                <a:latin typeface="Twinkl Cursive Unlooped" panose="02000000000000000000" pitchFamily="2" charset="0"/>
              </a:rPr>
            </a:br>
            <a:r>
              <a:rPr lang="en-GB" sz="3600" dirty="0">
                <a:latin typeface="Twinkl Cursive Unlooped" panose="02000000000000000000" pitchFamily="2" charset="0"/>
              </a:rPr>
              <a:t>Dear God, </a:t>
            </a:r>
            <a:br>
              <a:rPr lang="en-GB" sz="3600" dirty="0">
                <a:latin typeface="Twinkl Cursive Unlooped" panose="02000000000000000000" pitchFamily="2" charset="0"/>
              </a:rPr>
            </a:br>
            <a:r>
              <a:rPr lang="en-GB" sz="3600" dirty="0">
                <a:latin typeface="Twinkl Cursive Unlooped" panose="02000000000000000000" pitchFamily="2" charset="0"/>
              </a:rPr>
              <a:t>Thank you for helping us to forgive each other, just like Jesus forgave us for our sins. Help our friendships continue the way they were before. </a:t>
            </a:r>
            <a:br>
              <a:rPr lang="en-GB" sz="3600" dirty="0">
                <a:latin typeface="Twinkl Cursive Unlooped" panose="02000000000000000000" pitchFamily="2" charset="0"/>
              </a:rPr>
            </a:br>
            <a:r>
              <a:rPr lang="en-GB" sz="3600">
                <a:latin typeface="Twinkl Cursive Unlooped" panose="02000000000000000000" pitchFamily="2" charset="0"/>
              </a:rPr>
              <a:t>Amen</a:t>
            </a:r>
            <a:br>
              <a:rPr lang="en-GB" dirty="0">
                <a:latin typeface="Twinkl Cursive Unlooped" panose="02000000000000000000" pitchFamily="2" charset="0"/>
              </a:rPr>
            </a:br>
            <a:br>
              <a:rPr lang="en-GB" b="1" dirty="0">
                <a:latin typeface="Twinkl Cursive Unlooped" panose="02000000000000000000" pitchFamily="2" charset="0"/>
              </a:rPr>
            </a:br>
            <a:br>
              <a:rPr lang="en-GB" b="1" dirty="0">
                <a:latin typeface="Twinkl Cursive Unlooped" panose="02000000000000000000" pitchFamily="2" charset="0"/>
              </a:rPr>
            </a:br>
            <a:endParaRPr lang="en-GB" b="1" dirty="0">
              <a:latin typeface="Twinkl Cursive Unlooped" panose="02000000000000000000" pitchFamily="2" charset="0"/>
            </a:endParaRPr>
          </a:p>
        </p:txBody>
      </p:sp>
      <p:sp>
        <p:nvSpPr>
          <p:cNvPr id="5" name="TextBox 4">
            <a:extLst>
              <a:ext uri="{FF2B5EF4-FFF2-40B4-BE49-F238E27FC236}">
                <a16:creationId xmlns:a16="http://schemas.microsoft.com/office/drawing/2014/main" id="{1028F398-3FC2-37E6-B471-7140B2A88705}"/>
              </a:ext>
            </a:extLst>
          </p:cNvPr>
          <p:cNvSpPr txBox="1"/>
          <p:nvPr/>
        </p:nvSpPr>
        <p:spPr>
          <a:xfrm>
            <a:off x="1425388" y="986118"/>
            <a:ext cx="901209" cy="369332"/>
          </a:xfrm>
          <a:prstGeom prst="rect">
            <a:avLst/>
          </a:prstGeom>
          <a:noFill/>
        </p:spPr>
        <p:txBody>
          <a:bodyPr wrap="none" rtlCol="0">
            <a:spAutoFit/>
          </a:bodyPr>
          <a:lstStyle/>
          <a:p>
            <a:r>
              <a:rPr lang="en-GB" dirty="0">
                <a:latin typeface="Twinkl Cursive Unlooped" panose="02000000000000000000" pitchFamily="2" charset="0"/>
              </a:rPr>
              <a:t>Poppy:</a:t>
            </a:r>
          </a:p>
        </p:txBody>
      </p:sp>
    </p:spTree>
    <p:extLst>
      <p:ext uri="{BB962C8B-B14F-4D97-AF65-F5344CB8AC3E}">
        <p14:creationId xmlns:p14="http://schemas.microsoft.com/office/powerpoint/2010/main" val="2420636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YKH-SB-WithVoc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6835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1537063" y="-10227"/>
            <a:ext cx="9130937" cy="6868227"/>
          </a:xfrm>
          <a:prstGeom prst="rect">
            <a:avLst/>
          </a:prstGeom>
        </p:spPr>
      </p:pic>
    </p:spTree>
    <p:extLst>
      <p:ext uri="{BB962C8B-B14F-4D97-AF65-F5344CB8AC3E}">
        <p14:creationId xmlns:p14="http://schemas.microsoft.com/office/powerpoint/2010/main" val="746854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02374" y="-2508757"/>
            <a:ext cx="6919760" cy="11937274"/>
          </a:xfrm>
          <a:prstGeom prst="rect">
            <a:avLst/>
          </a:prstGeom>
        </p:spPr>
      </p:pic>
      <p:sp>
        <p:nvSpPr>
          <p:cNvPr id="2" name="Title 1"/>
          <p:cNvSpPr>
            <a:spLocks noGrp="1"/>
          </p:cNvSpPr>
          <p:nvPr>
            <p:ph type="ctrTitle"/>
          </p:nvPr>
        </p:nvSpPr>
        <p:spPr>
          <a:xfrm>
            <a:off x="1259650" y="-603789"/>
            <a:ext cx="9144000" cy="2387600"/>
          </a:xfrm>
        </p:spPr>
        <p:txBody>
          <a:bodyPr/>
          <a:lstStyle/>
          <a:p>
            <a:r>
              <a:rPr lang="en-GB" dirty="0">
                <a:latin typeface="Twinkl Cursive Unlooped" panose="02000000000000000000" pitchFamily="2" charset="0"/>
              </a:rPr>
              <a:t>Sienna: God be with you</a:t>
            </a:r>
          </a:p>
        </p:txBody>
      </p:sp>
      <p:sp>
        <p:nvSpPr>
          <p:cNvPr id="3" name="Subtitle 2"/>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181C5485-04C7-992E-3BC2-6644BA67B194}"/>
              </a:ext>
            </a:extLst>
          </p:cNvPr>
          <p:cNvPicPr>
            <a:picLocks noChangeAspect="1"/>
          </p:cNvPicPr>
          <p:nvPr/>
        </p:nvPicPr>
        <p:blipFill>
          <a:blip r:embed="rId3"/>
          <a:stretch>
            <a:fillRect/>
          </a:stretch>
        </p:blipFill>
        <p:spPr>
          <a:xfrm>
            <a:off x="3094867" y="1783811"/>
            <a:ext cx="6002265" cy="4255477"/>
          </a:xfrm>
          <a:prstGeom prst="rect">
            <a:avLst/>
          </a:prstGeom>
        </p:spPr>
      </p:pic>
    </p:spTree>
    <p:extLst>
      <p:ext uri="{BB962C8B-B14F-4D97-AF65-F5344CB8AC3E}">
        <p14:creationId xmlns:p14="http://schemas.microsoft.com/office/powerpoint/2010/main" val="3020982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9130937" cy="6868227"/>
          </a:xfrm>
          <a:prstGeom prst="rect">
            <a:avLst/>
          </a:prstGeom>
        </p:spPr>
      </p:pic>
      <p:sp>
        <p:nvSpPr>
          <p:cNvPr id="5" name="Title 1"/>
          <p:cNvSpPr txBox="1">
            <a:spLocks/>
          </p:cNvSpPr>
          <p:nvPr/>
        </p:nvSpPr>
        <p:spPr>
          <a:xfrm>
            <a:off x="9130937" y="1122363"/>
            <a:ext cx="2865120" cy="4876353"/>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Twinkl Cursive Unlooped" panose="02000000000000000000" pitchFamily="2" charset="0"/>
              </a:rPr>
              <a:t>Lexi: We light this candle in the name of God the Father, God the Son and God the Holy Spirit.</a:t>
            </a:r>
          </a:p>
        </p:txBody>
      </p:sp>
    </p:spTree>
    <p:extLst>
      <p:ext uri="{BB962C8B-B14F-4D97-AF65-F5344CB8AC3E}">
        <p14:creationId xmlns:p14="http://schemas.microsoft.com/office/powerpoint/2010/main" val="4095204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CCB8C0-61B4-8505-D8A6-2820DE6FBC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768232" y="-2642540"/>
            <a:ext cx="6568406" cy="12192002"/>
          </a:xfrm>
          <a:prstGeom prst="rect">
            <a:avLst/>
          </a:prstGeom>
        </p:spPr>
      </p:pic>
      <p:sp>
        <p:nvSpPr>
          <p:cNvPr id="2" name="Title 1">
            <a:extLst>
              <a:ext uri="{FF2B5EF4-FFF2-40B4-BE49-F238E27FC236}">
                <a16:creationId xmlns:a16="http://schemas.microsoft.com/office/drawing/2014/main" id="{7B2B3C5B-DBC2-70B1-C9C2-66F9D7E256A8}"/>
              </a:ext>
            </a:extLst>
          </p:cNvPr>
          <p:cNvSpPr>
            <a:spLocks noGrp="1"/>
          </p:cNvSpPr>
          <p:nvPr>
            <p:ph type="title"/>
          </p:nvPr>
        </p:nvSpPr>
        <p:spPr>
          <a:xfrm>
            <a:off x="794634" y="896533"/>
            <a:ext cx="10515600" cy="1325563"/>
          </a:xfrm>
        </p:spPr>
        <p:txBody>
          <a:bodyPr/>
          <a:lstStyle/>
          <a:p>
            <a:r>
              <a:rPr lang="en-GB" dirty="0">
                <a:latin typeface="Twinkl Cursive Unlooped" panose="02000000000000000000" pitchFamily="2" charset="0"/>
              </a:rPr>
              <a:t>Lexi: Which Christian value could these images represent and why? </a:t>
            </a:r>
          </a:p>
        </p:txBody>
      </p:sp>
      <p:pic>
        <p:nvPicPr>
          <p:cNvPr id="5" name="Picture 4">
            <a:extLst>
              <a:ext uri="{FF2B5EF4-FFF2-40B4-BE49-F238E27FC236}">
                <a16:creationId xmlns:a16="http://schemas.microsoft.com/office/drawing/2014/main" id="{3A7E8B3F-2D84-DE7A-F6C5-8F8A9D838E3A}"/>
              </a:ext>
            </a:extLst>
          </p:cNvPr>
          <p:cNvPicPr>
            <a:picLocks noChangeAspect="1"/>
          </p:cNvPicPr>
          <p:nvPr/>
        </p:nvPicPr>
        <p:blipFill>
          <a:blip r:embed="rId3"/>
          <a:stretch>
            <a:fillRect/>
          </a:stretch>
        </p:blipFill>
        <p:spPr>
          <a:xfrm>
            <a:off x="962025" y="3280043"/>
            <a:ext cx="5133975" cy="2419350"/>
          </a:xfrm>
          <a:prstGeom prst="rect">
            <a:avLst/>
          </a:prstGeom>
        </p:spPr>
      </p:pic>
      <p:pic>
        <p:nvPicPr>
          <p:cNvPr id="7" name="Picture 6">
            <a:extLst>
              <a:ext uri="{FF2B5EF4-FFF2-40B4-BE49-F238E27FC236}">
                <a16:creationId xmlns:a16="http://schemas.microsoft.com/office/drawing/2014/main" id="{744AD67A-4D11-807E-A005-A0A368B19B21}"/>
              </a:ext>
            </a:extLst>
          </p:cNvPr>
          <p:cNvPicPr>
            <a:picLocks noChangeAspect="1"/>
          </p:cNvPicPr>
          <p:nvPr/>
        </p:nvPicPr>
        <p:blipFill>
          <a:blip r:embed="rId4"/>
          <a:stretch>
            <a:fillRect/>
          </a:stretch>
        </p:blipFill>
        <p:spPr>
          <a:xfrm>
            <a:off x="6753225" y="2618568"/>
            <a:ext cx="4600575" cy="3362325"/>
          </a:xfrm>
          <a:prstGeom prst="rect">
            <a:avLst/>
          </a:prstGeom>
        </p:spPr>
      </p:pic>
    </p:spTree>
    <p:extLst>
      <p:ext uri="{BB962C8B-B14F-4D97-AF65-F5344CB8AC3E}">
        <p14:creationId xmlns:p14="http://schemas.microsoft.com/office/powerpoint/2010/main" val="126121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768232" y="-2642540"/>
            <a:ext cx="6568406" cy="12192002"/>
          </a:xfrm>
          <a:prstGeom prst="rect">
            <a:avLst/>
          </a:prstGeom>
        </p:spPr>
      </p:pic>
      <p:sp>
        <p:nvSpPr>
          <p:cNvPr id="2" name="Title 1"/>
          <p:cNvSpPr>
            <a:spLocks noGrp="1"/>
          </p:cNvSpPr>
          <p:nvPr>
            <p:ph type="title"/>
          </p:nvPr>
        </p:nvSpPr>
        <p:spPr>
          <a:xfrm>
            <a:off x="1379239" y="2588597"/>
            <a:ext cx="4937154" cy="1325563"/>
          </a:xfrm>
        </p:spPr>
        <p:txBody>
          <a:bodyPr>
            <a:noAutofit/>
          </a:bodyPr>
          <a:lstStyle/>
          <a:p>
            <a:r>
              <a:rPr lang="en-GB" sz="4800" dirty="0">
                <a:latin typeface="Twinkl Cursive Unlooped" panose="02000000000000000000" pitchFamily="2" charset="0"/>
              </a:rPr>
              <a:t>Sienna: Can you think of a time that you have had to show forgiveness to someone?</a:t>
            </a:r>
          </a:p>
        </p:txBody>
      </p:sp>
      <p:pic>
        <p:nvPicPr>
          <p:cNvPr id="5" name="Picture 4">
            <a:extLst>
              <a:ext uri="{FF2B5EF4-FFF2-40B4-BE49-F238E27FC236}">
                <a16:creationId xmlns:a16="http://schemas.microsoft.com/office/drawing/2014/main" id="{62B6F87A-8ADF-4F29-ACAA-3EAA1D15B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406" y="1614234"/>
            <a:ext cx="3971300" cy="3952738"/>
          </a:xfrm>
          <a:prstGeom prst="rect">
            <a:avLst/>
          </a:prstGeom>
        </p:spPr>
      </p:pic>
    </p:spTree>
    <p:extLst>
      <p:ext uri="{BB962C8B-B14F-4D97-AF65-F5344CB8AC3E}">
        <p14:creationId xmlns:p14="http://schemas.microsoft.com/office/powerpoint/2010/main" val="1571676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768232" y="-2642540"/>
            <a:ext cx="6568406" cy="12192002"/>
          </a:xfrm>
          <a:prstGeom prst="rect">
            <a:avLst/>
          </a:prstGeom>
        </p:spPr>
      </p:pic>
      <p:sp>
        <p:nvSpPr>
          <p:cNvPr id="2" name="Title 1"/>
          <p:cNvSpPr>
            <a:spLocks noGrp="1"/>
          </p:cNvSpPr>
          <p:nvPr>
            <p:ph type="title"/>
          </p:nvPr>
        </p:nvSpPr>
        <p:spPr>
          <a:xfrm>
            <a:off x="1097886" y="2127897"/>
            <a:ext cx="5527997" cy="1325563"/>
          </a:xfrm>
        </p:spPr>
        <p:txBody>
          <a:bodyPr>
            <a:noAutofit/>
          </a:bodyPr>
          <a:lstStyle/>
          <a:p>
            <a:r>
              <a:rPr lang="en-GB" sz="4800" dirty="0">
                <a:latin typeface="Twinkl Cursive Unlooped" panose="02000000000000000000" pitchFamily="2" charset="0"/>
              </a:rPr>
              <a:t>Jenson: Can you think of a bible story which shows forgiveness? </a:t>
            </a:r>
          </a:p>
        </p:txBody>
      </p:sp>
      <p:pic>
        <p:nvPicPr>
          <p:cNvPr id="5" name="Picture 4">
            <a:extLst>
              <a:ext uri="{FF2B5EF4-FFF2-40B4-BE49-F238E27FC236}">
                <a16:creationId xmlns:a16="http://schemas.microsoft.com/office/drawing/2014/main" id="{62B6F87A-8ADF-4F29-ACAA-3EAA1D15B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406" y="1614234"/>
            <a:ext cx="3971300" cy="3952738"/>
          </a:xfrm>
          <a:prstGeom prst="rect">
            <a:avLst/>
          </a:prstGeom>
        </p:spPr>
      </p:pic>
    </p:spTree>
    <p:extLst>
      <p:ext uri="{BB962C8B-B14F-4D97-AF65-F5344CB8AC3E}">
        <p14:creationId xmlns:p14="http://schemas.microsoft.com/office/powerpoint/2010/main" val="317605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768232" y="-2642540"/>
            <a:ext cx="6568406" cy="12192002"/>
          </a:xfrm>
          <a:prstGeom prst="rect">
            <a:avLst/>
          </a:prstGeom>
        </p:spPr>
      </p:pic>
      <p:sp>
        <p:nvSpPr>
          <p:cNvPr id="4" name="Title 1"/>
          <p:cNvSpPr txBox="1">
            <a:spLocks/>
          </p:cNvSpPr>
          <p:nvPr/>
        </p:nvSpPr>
        <p:spPr>
          <a:xfrm>
            <a:off x="-334311" y="484094"/>
            <a:ext cx="12880417" cy="1664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latin typeface="Twinkl Cursive Unlooped" panose="02000000000000000000" pitchFamily="2" charset="0"/>
              </a:rPr>
              <a:t>Engage…</a:t>
            </a:r>
          </a:p>
        </p:txBody>
      </p:sp>
      <p:sp>
        <p:nvSpPr>
          <p:cNvPr id="8" name="Title 1"/>
          <p:cNvSpPr txBox="1">
            <a:spLocks/>
          </p:cNvSpPr>
          <p:nvPr/>
        </p:nvSpPr>
        <p:spPr>
          <a:xfrm>
            <a:off x="794635" y="34534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dirty="0">
              <a:latin typeface="Lemon Cake" pitchFamily="50" charset="0"/>
            </a:endParaRPr>
          </a:p>
        </p:txBody>
      </p:sp>
      <p:pic>
        <p:nvPicPr>
          <p:cNvPr id="10" name="Picture 9">
            <a:extLst>
              <a:ext uri="{FF2B5EF4-FFF2-40B4-BE49-F238E27FC236}">
                <a16:creationId xmlns:a16="http://schemas.microsoft.com/office/drawing/2014/main" id="{D45754ED-578C-41A9-9327-73C321C3F3A3}"/>
              </a:ext>
            </a:extLst>
          </p:cNvPr>
          <p:cNvPicPr>
            <a:picLocks noChangeAspect="1"/>
          </p:cNvPicPr>
          <p:nvPr/>
        </p:nvPicPr>
        <p:blipFill>
          <a:blip r:embed="rId3"/>
          <a:stretch>
            <a:fillRect/>
          </a:stretch>
        </p:blipFill>
        <p:spPr>
          <a:xfrm>
            <a:off x="4555625" y="1901192"/>
            <a:ext cx="3157781" cy="3571666"/>
          </a:xfrm>
          <a:prstGeom prst="rect">
            <a:avLst/>
          </a:prstGeom>
        </p:spPr>
      </p:pic>
      <p:sp>
        <p:nvSpPr>
          <p:cNvPr id="5" name="TextBox 4"/>
          <p:cNvSpPr txBox="1"/>
          <p:nvPr/>
        </p:nvSpPr>
        <p:spPr>
          <a:xfrm>
            <a:off x="2871841" y="5128738"/>
            <a:ext cx="6745707" cy="1323439"/>
          </a:xfrm>
          <a:prstGeom prst="rect">
            <a:avLst/>
          </a:prstGeom>
          <a:noFill/>
        </p:spPr>
        <p:txBody>
          <a:bodyPr wrap="square" rtlCol="0">
            <a:spAutoFit/>
          </a:bodyPr>
          <a:lstStyle/>
          <a:p>
            <a:pPr algn="ctr"/>
            <a:r>
              <a:rPr lang="en-GB" sz="4000" dirty="0">
                <a:latin typeface="Twinkl Cursive Unlooped" panose="02000000000000000000" pitchFamily="2" charset="0"/>
              </a:rPr>
              <a:t>Let’s look at what’s in the Bible or the world…</a:t>
            </a:r>
          </a:p>
        </p:txBody>
      </p:sp>
    </p:spTree>
    <p:extLst>
      <p:ext uri="{BB962C8B-B14F-4D97-AF65-F5344CB8AC3E}">
        <p14:creationId xmlns:p14="http://schemas.microsoft.com/office/powerpoint/2010/main" val="3952892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768232" y="-2642540"/>
            <a:ext cx="6568406" cy="12192002"/>
          </a:xfrm>
          <a:prstGeom prst="rect">
            <a:avLst/>
          </a:prstGeom>
        </p:spPr>
      </p:pic>
      <p:sp>
        <p:nvSpPr>
          <p:cNvPr id="6" name="Title 5">
            <a:extLst>
              <a:ext uri="{FF2B5EF4-FFF2-40B4-BE49-F238E27FC236}">
                <a16:creationId xmlns:a16="http://schemas.microsoft.com/office/drawing/2014/main" id="{1245EEE0-C673-42B4-946C-DE0A2486720F}"/>
              </a:ext>
            </a:extLst>
          </p:cNvPr>
          <p:cNvSpPr>
            <a:spLocks noGrp="1"/>
          </p:cNvSpPr>
          <p:nvPr>
            <p:ph type="title"/>
          </p:nvPr>
        </p:nvSpPr>
        <p:spPr>
          <a:xfrm>
            <a:off x="794634" y="5840056"/>
            <a:ext cx="10515600" cy="1325563"/>
          </a:xfrm>
        </p:spPr>
        <p:txBody>
          <a:bodyPr>
            <a:normAutofit fontScale="90000"/>
          </a:bodyPr>
          <a:lstStyle/>
          <a:p>
            <a:br>
              <a:rPr lang="en-GB" dirty="0">
                <a:latin typeface="Twinkl Cursive Unlooped" panose="02000000000000000000" pitchFamily="2" charset="0"/>
              </a:rPr>
            </a:br>
            <a:r>
              <a:rPr lang="en-GB" dirty="0">
                <a:latin typeface="Twinkl Cursive Unlooped" panose="02000000000000000000" pitchFamily="2" charset="0"/>
              </a:rPr>
              <a:t>Watch:</a:t>
            </a:r>
            <a:br>
              <a:rPr lang="en-GB" dirty="0">
                <a:latin typeface="Twinkl Cursive Unlooped" panose="02000000000000000000" pitchFamily="2" charset="0"/>
              </a:rPr>
            </a:br>
            <a:br>
              <a:rPr lang="en-GB" dirty="0">
                <a:latin typeface="Twinkl Cursive Unlooped" panose="02000000000000000000" pitchFamily="2" charset="0"/>
              </a:rPr>
            </a:br>
            <a:r>
              <a:rPr lang="en-US" dirty="0">
                <a:hlinkClick r:id="rId3"/>
              </a:rPr>
              <a:t>The Prodigal Son (youtube.com)</a:t>
            </a:r>
            <a:br>
              <a:rPr lang="en-GB" dirty="0"/>
            </a:br>
            <a:br>
              <a:rPr lang="en-GB" dirty="0"/>
            </a:br>
            <a:br>
              <a:rPr lang="en-GB" dirty="0">
                <a:latin typeface="Twinkl Cursive Unlooped" panose="02000000000000000000" pitchFamily="2" charset="0"/>
              </a:rPr>
            </a:br>
            <a:br>
              <a:rPr lang="en-GB" dirty="0">
                <a:latin typeface="Twinkl Cursive Unlooped" panose="02000000000000000000" pitchFamily="2" charset="0"/>
              </a:rPr>
            </a:br>
            <a:br>
              <a:rPr lang="en-GB" dirty="0">
                <a:latin typeface="Twinkl Cursive Unlooped" panose="02000000000000000000" pitchFamily="2" charset="0"/>
              </a:rPr>
            </a:br>
            <a:br>
              <a:rPr lang="en-GB" dirty="0">
                <a:latin typeface="Twinkl Cursive Unlooped" panose="02000000000000000000" pitchFamily="2" charset="0"/>
              </a:rPr>
            </a:br>
            <a:br>
              <a:rPr lang="en-GB" dirty="0">
                <a:latin typeface="Twinkl Cursive Unlooped" panose="02000000000000000000" pitchFamily="2" charset="0"/>
              </a:rPr>
            </a:br>
            <a:br>
              <a:rPr lang="en-GB" dirty="0">
                <a:latin typeface="Twinkl Cursive Unlooped" panose="02000000000000000000" pitchFamily="2" charset="0"/>
              </a:rPr>
            </a:br>
            <a:br>
              <a:rPr lang="en-GB" dirty="0">
                <a:latin typeface="Twinkl Cursive Unlooped" panose="02000000000000000000" pitchFamily="2" charset="0"/>
              </a:rPr>
            </a:br>
            <a:br>
              <a:rPr lang="en-GB" dirty="0">
                <a:latin typeface="Twinkl Cursive Unlooped" panose="02000000000000000000" pitchFamily="2" charset="0"/>
              </a:rPr>
            </a:br>
            <a:br>
              <a:rPr lang="en-GB" dirty="0">
                <a:latin typeface="Twinkl Cursive Unlooped" panose="02000000000000000000" pitchFamily="2" charset="0"/>
              </a:rPr>
            </a:br>
            <a:br>
              <a:rPr lang="en-GB" dirty="0">
                <a:latin typeface="Twinkl Cursive Unlooped" panose="02000000000000000000" pitchFamily="2" charset="0"/>
              </a:rPr>
            </a:br>
            <a:br>
              <a:rPr lang="en-GB" dirty="0">
                <a:latin typeface="Twinkl Cursive Unlooped" panose="02000000000000000000" pitchFamily="2" charset="0"/>
              </a:rPr>
            </a:br>
            <a:endParaRPr lang="en-GB" dirty="0">
              <a:latin typeface="Twinkl Cursive Unlooped" panose="02000000000000000000" pitchFamily="2" charset="0"/>
            </a:endParaRPr>
          </a:p>
        </p:txBody>
      </p:sp>
      <p:sp>
        <p:nvSpPr>
          <p:cNvPr id="3" name="TextBox 2">
            <a:extLst>
              <a:ext uri="{FF2B5EF4-FFF2-40B4-BE49-F238E27FC236}">
                <a16:creationId xmlns:a16="http://schemas.microsoft.com/office/drawing/2014/main" id="{7F8A9880-814E-4175-8546-5D92B824CE2E}"/>
              </a:ext>
            </a:extLst>
          </p:cNvPr>
          <p:cNvSpPr txBox="1"/>
          <p:nvPr/>
        </p:nvSpPr>
        <p:spPr>
          <a:xfrm>
            <a:off x="637862" y="714119"/>
            <a:ext cx="10916276" cy="954107"/>
          </a:xfrm>
          <a:prstGeom prst="rect">
            <a:avLst/>
          </a:prstGeom>
          <a:noFill/>
        </p:spPr>
        <p:txBody>
          <a:bodyPr wrap="square" rtlCol="0">
            <a:spAutoFit/>
          </a:bodyPr>
          <a:lstStyle/>
          <a:p>
            <a:r>
              <a:rPr lang="en-GB" sz="2800" dirty="0">
                <a:latin typeface="Twinkl Cursive Unlooped" panose="02000000000000000000" pitchFamily="2" charset="0"/>
              </a:rPr>
              <a:t>Bow: We’re going to watch a video showing a parable from the bible about forgiveness.</a:t>
            </a:r>
          </a:p>
        </p:txBody>
      </p:sp>
    </p:spTree>
    <p:extLst>
      <p:ext uri="{BB962C8B-B14F-4D97-AF65-F5344CB8AC3E}">
        <p14:creationId xmlns:p14="http://schemas.microsoft.com/office/powerpoint/2010/main" val="640949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55" y="0"/>
            <a:ext cx="13193888" cy="6858000"/>
          </a:xfrm>
          <a:prstGeom prst="rect">
            <a:avLst/>
          </a:prstGeom>
        </p:spPr>
      </p:pic>
    </p:spTree>
    <p:extLst>
      <p:ext uri="{BB962C8B-B14F-4D97-AF65-F5344CB8AC3E}">
        <p14:creationId xmlns:p14="http://schemas.microsoft.com/office/powerpoint/2010/main" val="561357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16983" y="-2616983"/>
            <a:ext cx="6958035" cy="1219200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654" y="396370"/>
            <a:ext cx="3971300" cy="3952738"/>
          </a:xfrm>
          <a:prstGeom prst="rect">
            <a:avLst/>
          </a:prstGeom>
        </p:spPr>
      </p:pic>
      <p:pic>
        <p:nvPicPr>
          <p:cNvPr id="3" name="Picture 2"/>
          <p:cNvPicPr>
            <a:picLocks noChangeAspect="1"/>
          </p:cNvPicPr>
          <p:nvPr/>
        </p:nvPicPr>
        <p:blipFill rotWithShape="1">
          <a:blip r:embed="rId4"/>
          <a:srcRect l="37029" t="28261" r="28623" b="14412"/>
          <a:stretch/>
        </p:blipFill>
        <p:spPr>
          <a:xfrm>
            <a:off x="527455" y="722679"/>
            <a:ext cx="4543664" cy="4265676"/>
          </a:xfrm>
          <a:prstGeom prst="rect">
            <a:avLst/>
          </a:prstGeom>
        </p:spPr>
      </p:pic>
      <p:sp>
        <p:nvSpPr>
          <p:cNvPr id="4" name="TextBox 3">
            <a:extLst>
              <a:ext uri="{FF2B5EF4-FFF2-40B4-BE49-F238E27FC236}">
                <a16:creationId xmlns:a16="http://schemas.microsoft.com/office/drawing/2014/main" id="{604A8E30-D708-BE9D-F7C3-B9DD06AAA39D}"/>
              </a:ext>
            </a:extLst>
          </p:cNvPr>
          <p:cNvSpPr txBox="1"/>
          <p:nvPr/>
        </p:nvSpPr>
        <p:spPr>
          <a:xfrm>
            <a:off x="6664656" y="4472165"/>
            <a:ext cx="4419296" cy="1384995"/>
          </a:xfrm>
          <a:prstGeom prst="rect">
            <a:avLst/>
          </a:prstGeom>
          <a:noFill/>
        </p:spPr>
        <p:txBody>
          <a:bodyPr wrap="square" rtlCol="0">
            <a:spAutoFit/>
          </a:bodyPr>
          <a:lstStyle/>
          <a:p>
            <a:r>
              <a:rPr lang="en-GB" sz="2800" dirty="0">
                <a:latin typeface="Twinkl Cursive Unlooped" panose="02000000000000000000" pitchFamily="2" charset="0"/>
              </a:rPr>
              <a:t>Ellie: Who do you think the dad represents in this story?</a:t>
            </a:r>
          </a:p>
        </p:txBody>
      </p:sp>
    </p:spTree>
    <p:extLst>
      <p:ext uri="{BB962C8B-B14F-4D97-AF65-F5344CB8AC3E}">
        <p14:creationId xmlns:p14="http://schemas.microsoft.com/office/powerpoint/2010/main" val="2855610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49969c1-06c5-4934-b791-cb27e3f7ea9f">
      <Terms xmlns="http://schemas.microsoft.com/office/infopath/2007/PartnerControls"/>
    </lcf76f155ced4ddcb4097134ff3c332f>
    <TaxCatchAll xmlns="eb868330-98a0-4ad0-a198-8fb1bd93b10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91865370961B45886C0F0356AF0AC3" ma:contentTypeVersion="15" ma:contentTypeDescription="Create a new document." ma:contentTypeScope="" ma:versionID="d9343728b2e77134e01a5779f721410d">
  <xsd:schema xmlns:xsd="http://www.w3.org/2001/XMLSchema" xmlns:xs="http://www.w3.org/2001/XMLSchema" xmlns:p="http://schemas.microsoft.com/office/2006/metadata/properties" xmlns:ns2="d49969c1-06c5-4934-b791-cb27e3f7ea9f" xmlns:ns3="eb868330-98a0-4ad0-a198-8fb1bd93b10b" targetNamespace="http://schemas.microsoft.com/office/2006/metadata/properties" ma:root="true" ma:fieldsID="1c2e306c3a42c6adfed1843e0951f26f" ns2:_="" ns3:_="">
    <xsd:import namespace="d49969c1-06c5-4934-b791-cb27e3f7ea9f"/>
    <xsd:import namespace="eb868330-98a0-4ad0-a198-8fb1bd93b10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9969c1-06c5-4934-b791-cb27e3f7ea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780a4c2-6c62-4038-ae33-119b18a67b07"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868330-98a0-4ad0-a198-8fb1bd93b10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8e2f54e-8654-4d5c-b12d-fca6ab0ae6cd}" ma:internalName="TaxCatchAll" ma:showField="CatchAllData" ma:web="eb868330-98a0-4ad0-a198-8fb1bd93b10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9EC9C1-8112-40D7-95EC-2F62CF35A093}">
  <ds:schemaRefs>
    <ds:schemaRef ds:uri="http://schemas.microsoft.com/office/2006/metadata/properties"/>
    <ds:schemaRef ds:uri="http://schemas.microsoft.com/office/infopath/2007/PartnerControls"/>
    <ds:schemaRef ds:uri="d49969c1-06c5-4934-b791-cb27e3f7ea9f"/>
    <ds:schemaRef ds:uri="eb868330-98a0-4ad0-a198-8fb1bd93b10b"/>
  </ds:schemaRefs>
</ds:datastoreItem>
</file>

<file path=customXml/itemProps2.xml><?xml version="1.0" encoding="utf-8"?>
<ds:datastoreItem xmlns:ds="http://schemas.openxmlformats.org/officeDocument/2006/customXml" ds:itemID="{7CCAFE95-E38D-475C-BC1B-100295045AE7}"/>
</file>

<file path=customXml/itemProps3.xml><?xml version="1.0" encoding="utf-8"?>
<ds:datastoreItem xmlns:ds="http://schemas.openxmlformats.org/officeDocument/2006/customXml" ds:itemID="{3BAB353E-31F7-40BF-A0EB-233DECCF27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265</Words>
  <Application>Microsoft Office PowerPoint</Application>
  <PresentationFormat>Widescreen</PresentationFormat>
  <Paragraphs>20</Paragraphs>
  <Slides>19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Lemon Cake</vt:lpstr>
      <vt:lpstr>Twinkl Cursive Unlooped</vt:lpstr>
      <vt:lpstr>Office Theme</vt:lpstr>
      <vt:lpstr>Forgiveness</vt:lpstr>
      <vt:lpstr>PowerPoint Presentation</vt:lpstr>
      <vt:lpstr>Lexi: Which Christian value could these images represent and why? </vt:lpstr>
      <vt:lpstr>Sienna: Can you think of a time that you have had to show forgiveness to someone?</vt:lpstr>
      <vt:lpstr>Jenson: Can you think of a bible story which shows forgiveness? </vt:lpstr>
      <vt:lpstr>a</vt:lpstr>
      <vt:lpstr> Watch:  The Prodigal Son (youtube.com)             </vt:lpstr>
      <vt:lpstr>PowerPoint Presentation</vt:lpstr>
      <vt:lpstr>PowerPoint Presentation</vt:lpstr>
      <vt:lpstr>PowerPoint Presentation</vt:lpstr>
      <vt:lpstr>PowerPoint Presentation</vt:lpstr>
      <vt:lpstr>PowerPoint Presentation</vt:lpstr>
      <vt:lpstr>Alex: Let’s look at the bible:   </vt:lpstr>
      <vt:lpstr>PowerPoint Presentation</vt:lpstr>
      <vt:lpstr> </vt:lpstr>
      <vt:lpstr>An invitation to pray…  Dear God,  Thank you for helping us to forgive each other, just like Jesus forgave us for our sins. Help our friendships continue the way they were before.  Amen   </vt:lpstr>
      <vt:lpstr>PowerPoint Presentation</vt:lpstr>
      <vt:lpstr>PowerPoint Presentation</vt:lpstr>
      <vt:lpstr>Sienna: God be with you</vt:lpstr>
    </vt:vector>
  </TitlesOfParts>
  <Company>St Pirans Cross MAT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story of perseverance…….</dc:title>
  <dc:creator>Beth Horwell</dc:creator>
  <cp:lastModifiedBy>Bethany Horwell</cp:lastModifiedBy>
  <cp:revision>203</cp:revision>
  <cp:lastPrinted>2023-09-22T12:26:11Z</cp:lastPrinted>
  <dcterms:created xsi:type="dcterms:W3CDTF">2019-10-05T18:57:13Z</dcterms:created>
  <dcterms:modified xsi:type="dcterms:W3CDTF">2024-01-17T13:13:44Z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4779000.00000000</vt:lpwstr>
  </property>
  <property fmtid="{D5CDD505-2E9C-101B-9397-08002B2CF9AE}" pid="3" name="ContentTypeId">
    <vt:lpwstr>0x0101007291865370961B45886C0F0356AF0AC3</vt:lpwstr>
  </property>
  <property fmtid="{D5CDD505-2E9C-101B-9397-08002B2CF9AE}" pid="4" name="MediaServiceImageTags">
    <vt:lpwstr/>
  </property>
</Properties>
</file>