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85" r:id="rId2"/>
    <p:sldId id="373" r:id="rId3"/>
    <p:sldId id="377" r:id="rId4"/>
    <p:sldId id="378" r:id="rId5"/>
    <p:sldId id="379" r:id="rId6"/>
    <p:sldId id="380" r:id="rId7"/>
    <p:sldId id="381" r:id="rId8"/>
    <p:sldId id="382" r:id="rId9"/>
    <p:sldId id="383" r:id="rId10"/>
    <p:sldId id="384" r:id="rId11"/>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2DE7"/>
    <a:srgbClr val="FF9999"/>
    <a:srgbClr val="FF5050"/>
    <a:srgbClr val="99FF66"/>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88745" autoAdjust="0"/>
  </p:normalViewPr>
  <p:slideViewPr>
    <p:cSldViewPr snapToGrid="0">
      <p:cViewPr varScale="1">
        <p:scale>
          <a:sx n="65" d="100"/>
          <a:sy n="65" d="100"/>
        </p:scale>
        <p:origin x="12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1"/>
            <a:ext cx="2945659" cy="498055"/>
          </a:xfrm>
          <a:prstGeom prst="rect">
            <a:avLst/>
          </a:prstGeom>
        </p:spPr>
        <p:txBody>
          <a:bodyPr vert="horz" lIns="91440" tIns="45720" rIns="91440" bIns="45720" rtlCol="0"/>
          <a:lstStyle>
            <a:lvl1pPr algn="r">
              <a:defRPr sz="1200"/>
            </a:lvl1pPr>
          </a:lstStyle>
          <a:p>
            <a:fld id="{3DAF1F53-A2A7-4E7B-9816-67FE63742164}" type="datetimeFigureOut">
              <a:rPr lang="en-GB" smtClean="0"/>
              <a:t>14/12/2021</a:t>
            </a:fld>
            <a:endParaRPr lang="en-GB"/>
          </a:p>
        </p:txBody>
      </p:sp>
      <p:sp>
        <p:nvSpPr>
          <p:cNvPr id="4" name="Slide Image Placeholder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28584"/>
            <a:ext cx="2945659" cy="49805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4"/>
            <a:ext cx="2945659" cy="498054"/>
          </a:xfrm>
          <a:prstGeom prst="rect">
            <a:avLst/>
          </a:prstGeom>
        </p:spPr>
        <p:txBody>
          <a:bodyPr vert="horz" lIns="91440" tIns="45720" rIns="91440" bIns="45720" rtlCol="0" anchor="b"/>
          <a:lstStyle>
            <a:lvl1pPr algn="r">
              <a:defRPr sz="1200"/>
            </a:lvl1pPr>
          </a:lstStyle>
          <a:p>
            <a:fld id="{FB093E18-472B-4FF3-A1E8-69DD15C60B87}" type="slidenum">
              <a:rPr lang="en-GB" smtClean="0"/>
              <a:t>‹#›</a:t>
            </a:fld>
            <a:endParaRPr lang="en-GB"/>
          </a:p>
        </p:txBody>
      </p:sp>
    </p:spTree>
    <p:extLst>
      <p:ext uri="{BB962C8B-B14F-4D97-AF65-F5344CB8AC3E}">
        <p14:creationId xmlns:p14="http://schemas.microsoft.com/office/powerpoint/2010/main" val="2023640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B093E18-472B-4FF3-A1E8-69DD15C60B87}" type="slidenum">
              <a:rPr lang="en-GB" smtClean="0"/>
              <a:t>8</a:t>
            </a:fld>
            <a:endParaRPr lang="en-GB"/>
          </a:p>
        </p:txBody>
      </p:sp>
    </p:spTree>
    <p:extLst>
      <p:ext uri="{BB962C8B-B14F-4D97-AF65-F5344CB8AC3E}">
        <p14:creationId xmlns:p14="http://schemas.microsoft.com/office/powerpoint/2010/main" val="70437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14/12/2021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3894916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14/12/2021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868070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14/12/2021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225381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14/12/2021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522962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302D77-9D0C-4A62-A36B-2329B53CA3B5}" type="datetimeFigureOut">
              <a:rPr lang="en-GB" smtClean="0"/>
              <a:t>14/12/2021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228037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5302D77-9D0C-4A62-A36B-2329B53CA3B5}" type="datetimeFigureOut">
              <a:rPr lang="en-GB" smtClean="0"/>
              <a:t>14/12/2021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83116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5302D77-9D0C-4A62-A36B-2329B53CA3B5}" type="datetimeFigureOut">
              <a:rPr lang="en-GB" smtClean="0"/>
              <a:t>14/12/2021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354065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5302D77-9D0C-4A62-A36B-2329B53CA3B5}" type="datetimeFigureOut">
              <a:rPr lang="en-GB" smtClean="0"/>
              <a:t>14/12/2021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9831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302D77-9D0C-4A62-A36B-2329B53CA3B5}" type="datetimeFigureOut">
              <a:rPr lang="en-GB" smtClean="0"/>
              <a:t>14/12/2021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3373741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302D77-9D0C-4A62-A36B-2329B53CA3B5}" type="datetimeFigureOut">
              <a:rPr lang="en-GB" smtClean="0"/>
              <a:t>14/12/2021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84980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302D77-9D0C-4A62-A36B-2329B53CA3B5}" type="datetimeFigureOut">
              <a:rPr lang="en-GB" smtClean="0"/>
              <a:t>14/12/2021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713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02D77-9D0C-4A62-A36B-2329B53CA3B5}" type="datetimeFigureOut">
              <a:rPr lang="en-GB" smtClean="0"/>
              <a:t>14/12/2021</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F14D8-7E24-465F-A468-E774750E34DE}" type="slidenum">
              <a:rPr lang="en-GB" smtClean="0"/>
              <a:t>‹#›</a:t>
            </a:fld>
            <a:endParaRPr lang="en-GB"/>
          </a:p>
        </p:txBody>
      </p:sp>
    </p:spTree>
    <p:extLst>
      <p:ext uri="{BB962C8B-B14F-4D97-AF65-F5344CB8AC3E}">
        <p14:creationId xmlns:p14="http://schemas.microsoft.com/office/powerpoint/2010/main" val="3755207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7" name="Picture 6"/>
          <p:cNvPicPr>
            <a:picLocks noChangeAspect="1"/>
          </p:cNvPicPr>
          <p:nvPr/>
        </p:nvPicPr>
        <p:blipFill>
          <a:blip r:embed="rId2"/>
          <a:stretch>
            <a:fillRect/>
          </a:stretch>
        </p:blipFill>
        <p:spPr>
          <a:xfrm>
            <a:off x="950655" y="552614"/>
            <a:ext cx="5751229" cy="5656775"/>
          </a:xfrm>
          <a:prstGeom prst="rect">
            <a:avLst/>
          </a:prstGeom>
        </p:spPr>
      </p:pic>
      <p:pic>
        <p:nvPicPr>
          <p:cNvPr id="8" name="Picture 7"/>
          <p:cNvPicPr>
            <a:picLocks noChangeAspect="1"/>
          </p:cNvPicPr>
          <p:nvPr/>
        </p:nvPicPr>
        <p:blipFill>
          <a:blip r:embed="rId3"/>
          <a:stretch>
            <a:fillRect/>
          </a:stretch>
        </p:blipFill>
        <p:spPr>
          <a:xfrm>
            <a:off x="6939705" y="552614"/>
            <a:ext cx="2015640" cy="5656456"/>
          </a:xfrm>
          <a:prstGeom prst="rect">
            <a:avLst/>
          </a:prstGeom>
        </p:spPr>
      </p:pic>
      <p:pic>
        <p:nvPicPr>
          <p:cNvPr id="9" name="Picture 8"/>
          <p:cNvPicPr>
            <a:picLocks noChangeAspect="1"/>
          </p:cNvPicPr>
          <p:nvPr/>
        </p:nvPicPr>
        <p:blipFill>
          <a:blip r:embed="rId4"/>
          <a:stretch>
            <a:fillRect/>
          </a:stretch>
        </p:blipFill>
        <p:spPr>
          <a:xfrm>
            <a:off x="2977695" y="4197551"/>
            <a:ext cx="1697147" cy="1766303"/>
          </a:xfrm>
          <a:prstGeom prst="rect">
            <a:avLst/>
          </a:prstGeom>
        </p:spPr>
      </p:pic>
    </p:spTree>
    <p:extLst>
      <p:ext uri="{BB962C8B-B14F-4D97-AF65-F5344CB8AC3E}">
        <p14:creationId xmlns:p14="http://schemas.microsoft.com/office/powerpoint/2010/main" val="1327196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Overview – Year 5/6 Year B</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872567059"/>
              </p:ext>
            </p:extLst>
          </p:nvPr>
        </p:nvGraphicFramePr>
        <p:xfrm>
          <a:off x="189513" y="812981"/>
          <a:ext cx="9556882" cy="5852692"/>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369777">
                  <a:extLst>
                    <a:ext uri="{9D8B030D-6E8A-4147-A177-3AD203B41FA5}">
                      <a16:colId xmlns:a16="http://schemas.microsoft.com/office/drawing/2014/main" val="455180641"/>
                    </a:ext>
                  </a:extLst>
                </a:gridCol>
                <a:gridCol w="1487999">
                  <a:extLst>
                    <a:ext uri="{9D8B030D-6E8A-4147-A177-3AD203B41FA5}">
                      <a16:colId xmlns:a16="http://schemas.microsoft.com/office/drawing/2014/main" val="1184207852"/>
                    </a:ext>
                  </a:extLst>
                </a:gridCol>
                <a:gridCol w="1530402">
                  <a:extLst>
                    <a:ext uri="{9D8B030D-6E8A-4147-A177-3AD203B41FA5}">
                      <a16:colId xmlns:a16="http://schemas.microsoft.com/office/drawing/2014/main" val="900032119"/>
                    </a:ext>
                  </a:extLst>
                </a:gridCol>
                <a:gridCol w="1666258">
                  <a:extLst>
                    <a:ext uri="{9D8B030D-6E8A-4147-A177-3AD203B41FA5}">
                      <a16:colId xmlns:a16="http://schemas.microsoft.com/office/drawing/2014/main" val="2447619682"/>
                    </a:ext>
                  </a:extLst>
                </a:gridCol>
                <a:gridCol w="1454727">
                  <a:extLst>
                    <a:ext uri="{9D8B030D-6E8A-4147-A177-3AD203B41FA5}">
                      <a16:colId xmlns:a16="http://schemas.microsoft.com/office/drawing/2014/main" val="2930751043"/>
                    </a:ext>
                  </a:extLst>
                </a:gridCol>
                <a:gridCol w="1308977">
                  <a:extLst>
                    <a:ext uri="{9D8B030D-6E8A-4147-A177-3AD203B41FA5}">
                      <a16:colId xmlns:a16="http://schemas.microsoft.com/office/drawing/2014/main" val="1393506755"/>
                    </a:ext>
                  </a:extLst>
                </a:gridCol>
              </a:tblGrid>
              <a:tr h="274852">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1809363">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5/6 </a:t>
                      </a:r>
                    </a:p>
                    <a:p>
                      <a:pPr algn="ctr">
                        <a:lnSpc>
                          <a:spcPct val="100000"/>
                        </a:lnSpc>
                        <a:spcAft>
                          <a:spcPts val="0"/>
                        </a:spcAft>
                      </a:pP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B</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Christians decide</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how to live? What would Jesus do?  (Gospel)</a:t>
                      </a:r>
                    </a:p>
                    <a:p>
                      <a:pPr>
                        <a:lnSpc>
                          <a:spcPct val="115000"/>
                        </a:lnSpc>
                        <a:spcAft>
                          <a:spcPts val="0"/>
                        </a:spcAft>
                      </a:pPr>
                      <a:endParaRPr lang="en-GB" sz="8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features of Gospel texts (for example, teachings, parable, narrative)</a:t>
                      </a:r>
                    </a:p>
                    <a:p>
                      <a:r>
                        <a:rPr lang="en-GB" sz="800" b="0" i="0" u="none" strike="noStrike" kern="1200" baseline="0" dirty="0" smtClean="0">
                          <a:solidFill>
                            <a:srgbClr val="7030A0"/>
                          </a:solidFill>
                          <a:latin typeface="Twinkl Cursive Unlooped" panose="02000000000000000000" pitchFamily="2" charset="0"/>
                          <a:ea typeface="+mn-ea"/>
                          <a:cs typeface="+mn-cs"/>
                        </a:rPr>
                        <a:t>• Taking account of the context, suggest meanings of Gospel texts studied, and compare their own ideas with ways in which  Christians interpret biblical texts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Gospel texts, Jesus’ ‘good news’, and how Christians live in the Christian community and in their individual lives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Christian teachings (e.g. about peace, forgiveness, healing) and the issues, problems and opportunities in the world today, including their own lives</a:t>
                      </a:r>
                    </a:p>
                    <a:p>
                      <a:r>
                        <a:rPr lang="en-GB" sz="800" b="0" i="0" u="none" strike="noStrike" kern="1200" baseline="0" dirty="0" smtClean="0">
                          <a:solidFill>
                            <a:srgbClr val="00B050"/>
                          </a:solidFill>
                          <a:latin typeface="Twinkl Cursive Unlooped" panose="02000000000000000000" pitchFamily="2" charset="0"/>
                          <a:ea typeface="+mn-ea"/>
                          <a:cs typeface="+mn-cs"/>
                        </a:rPr>
                        <a:t>• Articulate their own  responses to the issues studied, recognising different points of view.</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is the Torah so important</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to the Jewish people? </a:t>
                      </a:r>
                    </a:p>
                    <a:p>
                      <a:pPr>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and explain Jewish beliefs about God</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some texts that say what God is like and explain how Jewish people interpret them</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Jewish beliefs about the Torah and how they use and treat it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Jewish commandments and how Jews live (e.g. in relation to kosher laws)</a:t>
                      </a:r>
                    </a:p>
                    <a:p>
                      <a:r>
                        <a:rPr lang="en-GB" sz="800" b="0" i="0" u="none" strike="noStrike" kern="1200" baseline="0" dirty="0" smtClean="0">
                          <a:solidFill>
                            <a:srgbClr val="FF0000"/>
                          </a:solidFill>
                          <a:latin typeface="Twinkl Cursive Unlooped" panose="02000000000000000000" pitchFamily="2" charset="0"/>
                          <a:ea typeface="+mn-ea"/>
                          <a:cs typeface="+mn-cs"/>
                        </a:rPr>
                        <a:t>• Give evidence and examples to show how Jewish people put their beliefs into practice in different ways (e.g. some</a:t>
                      </a:r>
                    </a:p>
                    <a:p>
                      <a:r>
                        <a:rPr lang="en-GB" sz="800" b="0" i="0" u="none" strike="noStrike" kern="1200" baseline="0" dirty="0" smtClean="0">
                          <a:solidFill>
                            <a:srgbClr val="FF0000"/>
                          </a:solidFill>
                          <a:latin typeface="Twinkl Cursive Unlooped" panose="02000000000000000000" pitchFamily="2" charset="0"/>
                          <a:ea typeface="+mn-ea"/>
                          <a:cs typeface="+mn-cs"/>
                        </a:rPr>
                        <a:t>differences between Orthodox and Progressive Jewish practice)</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Jewish beliefs studied and explain how and why they are important to Jewish people today</a:t>
                      </a:r>
                    </a:p>
                    <a:p>
                      <a:r>
                        <a:rPr lang="en-GB" sz="800" b="0" i="0" u="none" strike="noStrike" kern="1200" baseline="0" dirty="0" smtClean="0">
                          <a:solidFill>
                            <a:srgbClr val="00B050"/>
                          </a:solidFill>
                          <a:latin typeface="Twinkl Cursive Unlooped" panose="02000000000000000000" pitchFamily="2" charset="0"/>
                          <a:ea typeface="+mn-ea"/>
                          <a:cs typeface="+mn-cs"/>
                        </a:rPr>
                        <a:t>• Consider and weigh up the value of e.g. tradition, ritual,</a:t>
                      </a:r>
                    </a:p>
                    <a:p>
                      <a:r>
                        <a:rPr lang="en-GB" sz="800" b="0" i="0" u="none" strike="noStrike" kern="1200" baseline="0" dirty="0" smtClean="0">
                          <a:solidFill>
                            <a:srgbClr val="00B050"/>
                          </a:solidFill>
                          <a:latin typeface="Twinkl Cursive Unlooped" panose="02000000000000000000" pitchFamily="2" charset="0"/>
                          <a:ea typeface="+mn-ea"/>
                          <a:cs typeface="+mn-cs"/>
                        </a:rPr>
                        <a:t>community, study and worship in the lives of Jews today, and articulate responses on how far they are valuable to people</a:t>
                      </a:r>
                    </a:p>
                    <a:p>
                      <a:r>
                        <a:rPr lang="en-GB" sz="800" b="0" i="0" u="none" strike="noStrike" kern="1200" baseline="0" dirty="0" smtClean="0">
                          <a:solidFill>
                            <a:srgbClr val="00B050"/>
                          </a:solidFill>
                          <a:latin typeface="Twinkl Cursive Unlooped" panose="02000000000000000000" pitchFamily="2" charset="0"/>
                          <a:ea typeface="+mn-ea"/>
                          <a:cs typeface="+mn-cs"/>
                        </a:rPr>
                        <a:t>who are not Jewish</a:t>
                      </a:r>
                      <a:r>
                        <a:rPr lang="en-GB" sz="800" b="0" i="0" u="none" strike="noStrike" kern="1200" baseline="0" dirty="0" smtClean="0">
                          <a:solidFill>
                            <a:schemeClr val="dk1"/>
                          </a:solidFill>
                          <a:latin typeface="Twinkl Cursive Unlooped" panose="02000000000000000000" pitchFamily="2" charset="0"/>
                          <a:ea typeface="+mn-ea"/>
                          <a:cs typeface="+mn-cs"/>
                        </a:rPr>
                        <a:t>.</a:t>
                      </a:r>
                      <a:endParaRPr lang="en-GB" sz="8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For Christians, what kind of king was Jesus? (Kingdom of God) </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Explain connections between biblical texts and the concept of the kingdom of God</a:t>
                      </a:r>
                    </a:p>
                    <a:p>
                      <a:r>
                        <a:rPr lang="en-GB" sz="800" b="0" i="0" u="none" strike="noStrike" kern="1200" baseline="0" dirty="0" smtClean="0">
                          <a:solidFill>
                            <a:srgbClr val="7030A0"/>
                          </a:solidFill>
                          <a:latin typeface="Twinkl Cursive Unlooped" panose="02000000000000000000" pitchFamily="2" charset="0"/>
                          <a:ea typeface="+mn-ea"/>
                          <a:cs typeface="+mn-cs"/>
                        </a:rPr>
                        <a:t>• Consider different possible meanings for the biblical texts</a:t>
                      </a:r>
                    </a:p>
                    <a:p>
                      <a:r>
                        <a:rPr lang="en-GB" sz="800" b="0" i="0" u="none" strike="noStrike" kern="1200" baseline="0" dirty="0" smtClean="0">
                          <a:solidFill>
                            <a:srgbClr val="7030A0"/>
                          </a:solidFill>
                          <a:latin typeface="Twinkl Cursive Unlooped" panose="02000000000000000000" pitchFamily="2" charset="0"/>
                          <a:ea typeface="+mn-ea"/>
                          <a:cs typeface="+mn-cs"/>
                        </a:rPr>
                        <a:t>studied, showing awareness of different interpretations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belief in the kingdom of God and how Christians put their beliefs into practice</a:t>
                      </a:r>
                    </a:p>
                    <a:p>
                      <a:r>
                        <a:rPr lang="en-GB" sz="800" b="0" i="0" u="none" strike="noStrike" kern="1200" baseline="0" dirty="0" smtClean="0">
                          <a:solidFill>
                            <a:srgbClr val="FF0000"/>
                          </a:solidFill>
                          <a:latin typeface="Twinkl Cursive Unlooped" panose="02000000000000000000" pitchFamily="2" charset="0"/>
                          <a:ea typeface="+mn-ea"/>
                          <a:cs typeface="+mn-cs"/>
                        </a:rPr>
                        <a:t>• Show how Christians put their beliefs into practice in</a:t>
                      </a:r>
                    </a:p>
                    <a:p>
                      <a:r>
                        <a:rPr lang="en-GB" sz="800" b="0" i="0" u="none" strike="noStrike" kern="1200" baseline="0" dirty="0" smtClean="0">
                          <a:solidFill>
                            <a:srgbClr val="FF0000"/>
                          </a:solidFill>
                          <a:latin typeface="Twinkl Cursive Unlooped" panose="02000000000000000000" pitchFamily="2" charset="0"/>
                          <a:ea typeface="+mn-ea"/>
                          <a:cs typeface="+mn-cs"/>
                        </a:rPr>
                        <a:t>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Relate the Christian ‘kingdom of God’ model (i.e. loving others, serving the needy) to issues, problems and opportunities in the world today</a:t>
                      </a:r>
                    </a:p>
                    <a:p>
                      <a:r>
                        <a:rPr lang="en-GB" sz="800" b="0" i="0" u="none" strike="noStrike" kern="1200" baseline="0" dirty="0" smtClean="0">
                          <a:solidFill>
                            <a:srgbClr val="00B050"/>
                          </a:solidFill>
                          <a:latin typeface="Twinkl Cursive Unlooped" panose="02000000000000000000" pitchFamily="2" charset="0"/>
                          <a:ea typeface="+mn-ea"/>
                          <a:cs typeface="+mn-cs"/>
                        </a:rPr>
                        <a:t>• Articulate their own responses to the idea of the importance of love and service in the world today</a:t>
                      </a:r>
                      <a:r>
                        <a:rPr lang="en-GB" sz="800" b="0" i="0" u="none" strike="noStrike" kern="1200" baseline="0" dirty="0" smtClean="0">
                          <a:solidFill>
                            <a:schemeClr val="dk1"/>
                          </a:solidFill>
                          <a:latin typeface="Twinkl Cursive Unlooped" panose="02000000000000000000" pitchFamily="2" charset="0"/>
                          <a:ea typeface="+mn-ea"/>
                          <a:cs typeface="+mn-cs"/>
                        </a:rPr>
                        <a:t>.</a:t>
                      </a:r>
                      <a:endParaRPr lang="en-GB" sz="8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Christians believe Jesus did to ‘save’ people? (Salvation)</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Outline the ‘big story’ of the Bible, explaining how Incarnation</a:t>
                      </a:r>
                    </a:p>
                    <a:p>
                      <a:r>
                        <a:rPr lang="en-GB" sz="800" b="0" i="0" u="none" strike="noStrike" kern="1200" baseline="0" dirty="0" smtClean="0">
                          <a:solidFill>
                            <a:srgbClr val="7030A0"/>
                          </a:solidFill>
                          <a:latin typeface="Twinkl Cursive Unlooped" panose="02000000000000000000" pitchFamily="2" charset="0"/>
                          <a:ea typeface="+mn-ea"/>
                          <a:cs typeface="+mn-cs"/>
                        </a:rPr>
                        <a:t>and Salvation fit within it</a:t>
                      </a:r>
                    </a:p>
                    <a:p>
                      <a:r>
                        <a:rPr lang="en-GB" sz="800" b="0" i="0" u="none" strike="noStrike" kern="1200" baseline="0" dirty="0" smtClean="0">
                          <a:solidFill>
                            <a:srgbClr val="7030A0"/>
                          </a:solidFill>
                          <a:latin typeface="Twinkl Cursive Unlooped" panose="02000000000000000000" pitchFamily="2" charset="0"/>
                          <a:ea typeface="+mn-ea"/>
                          <a:cs typeface="+mn-cs"/>
                        </a:rPr>
                        <a:t>• Explain what Christians mean when they say that Jesus’ death</a:t>
                      </a:r>
                    </a:p>
                    <a:p>
                      <a:r>
                        <a:rPr lang="en-GB" sz="800" b="0" i="0" u="none" strike="noStrike" kern="1200" baseline="0" dirty="0" smtClean="0">
                          <a:solidFill>
                            <a:srgbClr val="7030A0"/>
                          </a:solidFill>
                          <a:latin typeface="Twinkl Cursive Unlooped" panose="02000000000000000000" pitchFamily="2" charset="0"/>
                          <a:ea typeface="+mn-ea"/>
                          <a:cs typeface="+mn-cs"/>
                        </a:rPr>
                        <a:t>was a sacrifice</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the Christian belief in Jesus’ death as a sacrifice and how Christians celebrate Holy Communion/Lord’s Supper</a:t>
                      </a:r>
                    </a:p>
                    <a:p>
                      <a:r>
                        <a:rPr lang="en-GB" sz="800" b="0" i="0" u="none" strike="noStrike" kern="1200" baseline="0" dirty="0" smtClean="0">
                          <a:solidFill>
                            <a:srgbClr val="FF0000"/>
                          </a:solidFill>
                          <a:latin typeface="Twinkl Cursive Unlooped" panose="02000000000000000000" pitchFamily="2" charset="0"/>
                          <a:ea typeface="+mn-ea"/>
                          <a:cs typeface="+mn-cs"/>
                        </a:rPr>
                        <a:t>• Show how Christians put their beliefs into practice in 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Weigh up the value and impact of ideas of sacrifice in their own</a:t>
                      </a:r>
                    </a:p>
                    <a:p>
                      <a:r>
                        <a:rPr lang="en-GB" sz="800" b="0" i="0" u="none" strike="noStrike" kern="1200" baseline="0" dirty="0" smtClean="0">
                          <a:solidFill>
                            <a:srgbClr val="00B050"/>
                          </a:solidFill>
                          <a:latin typeface="Twinkl Cursive Unlooped" panose="02000000000000000000" pitchFamily="2" charset="0"/>
                          <a:ea typeface="+mn-ea"/>
                          <a:cs typeface="+mn-cs"/>
                        </a:rPr>
                        <a:t>lives and the world today</a:t>
                      </a:r>
                    </a:p>
                    <a:p>
                      <a:r>
                        <a:rPr lang="en-GB" sz="800" b="0" i="0" u="none" strike="noStrike" kern="1200" baseline="0" dirty="0" smtClean="0">
                          <a:solidFill>
                            <a:srgbClr val="00B050"/>
                          </a:solidFill>
                          <a:latin typeface="Twinkl Cursive Unlooped" panose="02000000000000000000" pitchFamily="2" charset="0"/>
                          <a:ea typeface="+mn-ea"/>
                          <a:cs typeface="+mn-cs"/>
                        </a:rPr>
                        <a:t>• Articulate their own responses to the idea of sacrifice, recognising different points of view</a:t>
                      </a:r>
                      <a:r>
                        <a:rPr lang="en-GB" sz="800" b="0" i="0" u="none" strike="noStrike" kern="1200" baseline="0" dirty="0" smtClean="0">
                          <a:solidFill>
                            <a:srgbClr val="00B050"/>
                          </a:solidFill>
                          <a:latin typeface="+mn-lt"/>
                          <a:ea typeface="+mn-ea"/>
                          <a:cs typeface="+mn-cs"/>
                        </a:rPr>
                        <a:t>.</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mean to be  a Muslim in Britain today? </a:t>
                      </a:r>
                    </a:p>
                    <a:p>
                      <a:pPr>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and explain Muslim beliefs about God, the Prophet* and the Holy Qur’an (e.g. </a:t>
                      </a:r>
                      <a:r>
                        <a:rPr lang="en-GB" sz="800" b="0" i="1" u="none" strike="noStrike" kern="1200" baseline="0" dirty="0" err="1" smtClean="0">
                          <a:solidFill>
                            <a:srgbClr val="7030A0"/>
                          </a:solidFill>
                          <a:latin typeface="Twinkl Cursive Unlooped" panose="02000000000000000000" pitchFamily="2" charset="0"/>
                          <a:ea typeface="+mn-ea"/>
                          <a:cs typeface="+mn-cs"/>
                        </a:rPr>
                        <a:t>Tawhid</a:t>
                      </a:r>
                      <a:r>
                        <a:rPr lang="en-GB" sz="800" b="0" i="0" u="none" strike="noStrike" kern="1200" baseline="0" dirty="0" smtClean="0">
                          <a:solidFill>
                            <a:srgbClr val="7030A0"/>
                          </a:solidFill>
                          <a:latin typeface="Twinkl Cursive Unlooped" panose="02000000000000000000" pitchFamily="2" charset="0"/>
                          <a:ea typeface="+mn-ea"/>
                          <a:cs typeface="+mn-cs"/>
                        </a:rPr>
                        <a:t>; Muhammad as the Messenger, Qur’an as the message)</a:t>
                      </a:r>
                    </a:p>
                    <a:p>
                      <a:r>
                        <a:rPr lang="en-GB" sz="800" b="0" i="0" u="none" strike="noStrike" kern="1200" baseline="0" dirty="0" smtClean="0">
                          <a:solidFill>
                            <a:srgbClr val="7030A0"/>
                          </a:solidFill>
                          <a:latin typeface="Twinkl Cursive Unlooped" panose="02000000000000000000" pitchFamily="2" charset="0"/>
                          <a:ea typeface="+mn-ea"/>
                          <a:cs typeface="+mn-cs"/>
                        </a:rPr>
                        <a:t>• Describe ways in which Muslim sources of authority guide Muslim living (e.g. Qur’an guidance on Five Pillars; </a:t>
                      </a:r>
                      <a:r>
                        <a:rPr lang="en-GB" sz="800" b="0" i="1" u="none" strike="noStrike" kern="1200" baseline="0" dirty="0" smtClean="0">
                          <a:solidFill>
                            <a:srgbClr val="7030A0"/>
                          </a:solidFill>
                          <a:latin typeface="Twinkl Cursive Unlooped" panose="02000000000000000000" pitchFamily="2" charset="0"/>
                          <a:ea typeface="+mn-ea"/>
                          <a:cs typeface="+mn-cs"/>
                        </a:rPr>
                        <a:t>Hajj </a:t>
                      </a:r>
                      <a:r>
                        <a:rPr lang="en-GB" sz="800" b="0" i="0" u="none" strike="noStrike" kern="1200" baseline="0" dirty="0" smtClean="0">
                          <a:solidFill>
                            <a:srgbClr val="7030A0"/>
                          </a:solidFill>
                          <a:latin typeface="Twinkl Cursive Unlooped" panose="02000000000000000000" pitchFamily="2" charset="0"/>
                          <a:ea typeface="+mn-ea"/>
                          <a:cs typeface="+mn-cs"/>
                        </a:rPr>
                        <a:t>practices follow example of the Prophet)</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Muslim beliefs and </a:t>
                      </a:r>
                      <a:r>
                        <a:rPr lang="en-GB" sz="800" b="0" i="1" u="none" strike="noStrike" kern="1200" baseline="0" dirty="0" err="1" smtClean="0">
                          <a:solidFill>
                            <a:srgbClr val="FF0000"/>
                          </a:solidFill>
                          <a:latin typeface="Twinkl Cursive Unlooped" panose="02000000000000000000" pitchFamily="2" charset="0"/>
                          <a:ea typeface="+mn-ea"/>
                          <a:cs typeface="+mn-cs"/>
                        </a:rPr>
                        <a:t>ibadah</a:t>
                      </a:r>
                      <a:r>
                        <a:rPr lang="en-GB" sz="800" b="0" i="1" u="none" strike="noStrike" kern="1200" baseline="0" dirty="0" smtClean="0">
                          <a:solidFill>
                            <a:srgbClr val="FF0000"/>
                          </a:solidFill>
                          <a:latin typeface="Twinkl Cursive Unlooped" panose="02000000000000000000" pitchFamily="2" charset="0"/>
                          <a:ea typeface="+mn-ea"/>
                          <a:cs typeface="+mn-cs"/>
                        </a:rPr>
                        <a:t> </a:t>
                      </a:r>
                      <a:r>
                        <a:rPr lang="en-GB" sz="800" b="0" i="0" u="none" strike="noStrike" kern="1200" baseline="0" dirty="0" smtClean="0">
                          <a:solidFill>
                            <a:srgbClr val="FF0000"/>
                          </a:solidFill>
                          <a:latin typeface="Twinkl Cursive Unlooped" panose="02000000000000000000" pitchFamily="2" charset="0"/>
                          <a:ea typeface="+mn-ea"/>
                          <a:cs typeface="+mn-cs"/>
                        </a:rPr>
                        <a:t>(e.g. Five Pillars, festivals, mosques, art)</a:t>
                      </a:r>
                    </a:p>
                    <a:p>
                      <a:r>
                        <a:rPr lang="en-GB" sz="800" b="0" i="0" u="none" strike="noStrike" kern="1200" baseline="0" dirty="0" smtClean="0">
                          <a:solidFill>
                            <a:srgbClr val="FF0000"/>
                          </a:solidFill>
                          <a:latin typeface="Twinkl Cursive Unlooped" panose="02000000000000000000" pitchFamily="2" charset="0"/>
                          <a:ea typeface="+mn-ea"/>
                          <a:cs typeface="+mn-cs"/>
                        </a:rPr>
                        <a:t>• Give evidence and examples to show how Muslims put their beliefs into practice in 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Muslim beliefs studied and Muslim ways of living in Britain/Cornwall today</a:t>
                      </a:r>
                    </a:p>
                    <a:p>
                      <a:r>
                        <a:rPr lang="en-GB" sz="800" b="0" i="0" u="none" strike="noStrike" kern="1200" baseline="0" dirty="0" smtClean="0">
                          <a:solidFill>
                            <a:srgbClr val="00B050"/>
                          </a:solidFill>
                          <a:latin typeface="Twinkl Cursive Unlooped" panose="02000000000000000000" pitchFamily="2" charset="0"/>
                          <a:ea typeface="+mn-ea"/>
                          <a:cs typeface="+mn-cs"/>
                        </a:rPr>
                        <a:t>• Consider and weigh up the value of e.g. submission,</a:t>
                      </a:r>
                    </a:p>
                    <a:p>
                      <a:r>
                        <a:rPr lang="en-GB" sz="800" b="0" i="0" u="none" strike="noStrike" kern="1200" baseline="0" dirty="0" smtClean="0">
                          <a:solidFill>
                            <a:srgbClr val="00B050"/>
                          </a:solidFill>
                          <a:latin typeface="Twinkl Cursive Unlooped" panose="02000000000000000000" pitchFamily="2" charset="0"/>
                          <a:ea typeface="+mn-ea"/>
                          <a:cs typeface="+mn-cs"/>
                        </a:rPr>
                        <a:t>obedience, generosity, self-control and worship in the lives of Muslims today and articulate responses on how far they are valuable to people who are not Muslims</a:t>
                      </a:r>
                    </a:p>
                    <a:p>
                      <a:r>
                        <a:rPr lang="en-GB" sz="800" b="0" i="0" u="none" strike="noStrike" kern="1200" baseline="0" dirty="0" smtClean="0">
                          <a:solidFill>
                            <a:srgbClr val="00B050"/>
                          </a:solidFill>
                          <a:latin typeface="Twinkl Cursive Unlooped" panose="02000000000000000000" pitchFamily="2" charset="0"/>
                          <a:ea typeface="+mn-ea"/>
                          <a:cs typeface="+mn-cs"/>
                        </a:rPr>
                        <a:t>• Reflect on and articulate what it is like to be a Muslim in Britain today, giving good reasons for their views.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matters most to Humanists and Christians?</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and explain beliefs about why people are good and bad</a:t>
                      </a:r>
                    </a:p>
                    <a:p>
                      <a:r>
                        <a:rPr lang="en-GB" sz="800" b="0" i="0" u="none" strike="noStrike" kern="1200" baseline="0" dirty="0" smtClean="0">
                          <a:solidFill>
                            <a:srgbClr val="7030A0"/>
                          </a:solidFill>
                          <a:latin typeface="Twinkl Cursive Unlooped" panose="02000000000000000000" pitchFamily="2" charset="0"/>
                          <a:ea typeface="+mn-ea"/>
                          <a:cs typeface="+mn-cs"/>
                        </a:rPr>
                        <a:t>(e.g. Christian and Humanist)</a:t>
                      </a:r>
                    </a:p>
                    <a:p>
                      <a:r>
                        <a:rPr lang="en-GB" sz="800" b="0" i="0" u="none" strike="noStrike" kern="1200" baseline="0" dirty="0" smtClean="0">
                          <a:solidFill>
                            <a:srgbClr val="7030A0"/>
                          </a:solidFill>
                          <a:latin typeface="Twinkl Cursive Unlooped" panose="02000000000000000000" pitchFamily="2" charset="0"/>
                          <a:ea typeface="+mn-ea"/>
                          <a:cs typeface="+mn-cs"/>
                        </a:rPr>
                        <a:t>• Make links with sources of authority that tell people how to be good (e.g. Christian ideas of ‘being made in the image of God’ but ‘fallen’, and Humanists saying people can be ‘good without God’)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Christian and Humanist ideas about being good and how people live</a:t>
                      </a:r>
                    </a:p>
                    <a:p>
                      <a:r>
                        <a:rPr lang="en-GB" sz="800" b="0" i="0" u="none" strike="noStrike" kern="1200" baseline="0" dirty="0" smtClean="0">
                          <a:solidFill>
                            <a:srgbClr val="FF0000"/>
                          </a:solidFill>
                          <a:latin typeface="Twinkl Cursive Unlooped" panose="02000000000000000000" pitchFamily="2" charset="0"/>
                          <a:ea typeface="+mn-ea"/>
                          <a:cs typeface="+mn-cs"/>
                        </a:rPr>
                        <a:t>• Suggest reasons why it might be helpful to follow a moral code and why it might be difficult, offering different points of view</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important questions and suggest answers about how and why people should be good</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the values studied and their own</a:t>
                      </a:r>
                    </a:p>
                    <a:p>
                      <a:r>
                        <a:rPr lang="en-GB" sz="800" b="0" i="0" u="none" strike="noStrike" kern="1200" baseline="0" dirty="0" smtClean="0">
                          <a:solidFill>
                            <a:srgbClr val="00B050"/>
                          </a:solidFill>
                          <a:latin typeface="Twinkl Cursive Unlooped" panose="02000000000000000000" pitchFamily="2" charset="0"/>
                          <a:ea typeface="+mn-ea"/>
                          <a:cs typeface="+mn-cs"/>
                        </a:rPr>
                        <a:t>lives, and their importance in the world today, giving good reasons for their views</a:t>
                      </a:r>
                      <a:r>
                        <a:rPr lang="en-GB" sz="800" b="0" i="0" u="none" strike="noStrike" kern="1200" baseline="0" dirty="0" smtClean="0">
                          <a:solidFill>
                            <a:schemeClr val="dk1"/>
                          </a:solidFill>
                          <a:latin typeface="Twinkl Cursive Unlooped" panose="02000000000000000000" pitchFamily="2" charset="0"/>
                          <a:ea typeface="+mn-ea"/>
                          <a:cs typeface="+mn-cs"/>
                        </a:rPr>
                        <a:t>.</a:t>
                      </a:r>
                      <a:endParaRPr lang="en-GB" sz="8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2"/>
          <a:stretch>
            <a:fillRect/>
          </a:stretch>
        </p:blipFill>
        <p:spPr>
          <a:xfrm>
            <a:off x="9142402" y="184377"/>
            <a:ext cx="603993" cy="628604"/>
          </a:xfrm>
          <a:prstGeom prst="rect">
            <a:avLst/>
          </a:prstGeom>
        </p:spPr>
      </p:pic>
    </p:spTree>
    <p:extLst>
      <p:ext uri="{BB962C8B-B14F-4D97-AF65-F5344CB8AC3E}">
        <p14:creationId xmlns:p14="http://schemas.microsoft.com/office/powerpoint/2010/main" val="234566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568" y="372978"/>
            <a:ext cx="9030703" cy="646447"/>
          </a:xfrm>
        </p:spPr>
        <p:txBody>
          <a:bodyPr>
            <a:normAutofit fontScale="90000"/>
          </a:bodyPr>
          <a:lstStyle/>
          <a:p>
            <a:r>
              <a:rPr lang="en-GB" sz="2800" u="sng" dirty="0" smtClean="0">
                <a:latin typeface="Twinkl Cursive Unlooped" panose="02000000000000000000" pitchFamily="2" charset="0"/>
              </a:rPr>
              <a:t>Teaching and learning approach and the aims for R.E in Cornwall</a:t>
            </a:r>
            <a:endParaRPr lang="en-GB" sz="2800" u="sng" dirty="0">
              <a:latin typeface="Twinkl Cursive Unlooped" panose="02000000000000000000" pitchFamily="2" charset="0"/>
            </a:endParaRPr>
          </a:p>
        </p:txBody>
      </p:sp>
      <p:sp>
        <p:nvSpPr>
          <p:cNvPr id="5" name="TextBox 4"/>
          <p:cNvSpPr txBox="1"/>
          <p:nvPr/>
        </p:nvSpPr>
        <p:spPr>
          <a:xfrm>
            <a:off x="257309" y="1258317"/>
            <a:ext cx="8989962" cy="307777"/>
          </a:xfrm>
          <a:prstGeom prst="rect">
            <a:avLst/>
          </a:prstGeom>
          <a:noFill/>
        </p:spPr>
        <p:txBody>
          <a:bodyPr wrap="none" rtlCol="0">
            <a:spAutoFit/>
          </a:bodyPr>
          <a:lstStyle/>
          <a:p>
            <a:r>
              <a:rPr lang="en-GB" sz="1400" dirty="0" smtClean="0">
                <a:latin typeface="Twinkl Cursive Unlooped" panose="02000000000000000000" pitchFamily="2" charset="0"/>
              </a:rPr>
              <a:t>This diagram shows how the three elements of the teaching and learning in the syllabus reflect the aims for R.E.</a:t>
            </a:r>
            <a:endParaRPr lang="en-GB" sz="1400" dirty="0">
              <a:latin typeface="Twinkl Cursive Unlooped" panose="02000000000000000000" pitchFamily="2" charset="0"/>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257309" y="1946788"/>
            <a:ext cx="9284897" cy="4544284"/>
          </a:xfrm>
          <a:prstGeom prst="rect">
            <a:avLst/>
          </a:prstGeom>
        </p:spPr>
      </p:pic>
    </p:spTree>
    <p:extLst>
      <p:ext uri="{BB962C8B-B14F-4D97-AF65-F5344CB8AC3E}">
        <p14:creationId xmlns:p14="http://schemas.microsoft.com/office/powerpoint/2010/main" val="1993043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97414298"/>
              </p:ext>
            </p:extLst>
          </p:nvPr>
        </p:nvGraphicFramePr>
        <p:xfrm>
          <a:off x="361984" y="716966"/>
          <a:ext cx="9100215" cy="6007356"/>
        </p:xfrm>
        <a:graphic>
          <a:graphicData uri="http://schemas.openxmlformats.org/drawingml/2006/table">
            <a:tbl>
              <a:tblPr firstRow="1" bandRow="1">
                <a:tableStyleId>{5C22544A-7EE6-4342-B048-85BDC9FD1C3A}</a:tableStyleId>
              </a:tblPr>
              <a:tblGrid>
                <a:gridCol w="1094342">
                  <a:extLst>
                    <a:ext uri="{9D8B030D-6E8A-4147-A177-3AD203B41FA5}">
                      <a16:colId xmlns:a16="http://schemas.microsoft.com/office/drawing/2014/main" val="314835088"/>
                    </a:ext>
                  </a:extLst>
                </a:gridCol>
                <a:gridCol w="1358385">
                  <a:extLst>
                    <a:ext uri="{9D8B030D-6E8A-4147-A177-3AD203B41FA5}">
                      <a16:colId xmlns:a16="http://schemas.microsoft.com/office/drawing/2014/main" val="944292156"/>
                    </a:ext>
                  </a:extLst>
                </a:gridCol>
                <a:gridCol w="1307124">
                  <a:extLst>
                    <a:ext uri="{9D8B030D-6E8A-4147-A177-3AD203B41FA5}">
                      <a16:colId xmlns:a16="http://schemas.microsoft.com/office/drawing/2014/main" val="355154699"/>
                    </a:ext>
                  </a:extLst>
                </a:gridCol>
                <a:gridCol w="1268679">
                  <a:extLst>
                    <a:ext uri="{9D8B030D-6E8A-4147-A177-3AD203B41FA5}">
                      <a16:colId xmlns:a16="http://schemas.microsoft.com/office/drawing/2014/main" val="3485207569"/>
                    </a:ext>
                  </a:extLst>
                </a:gridCol>
                <a:gridCol w="1319940">
                  <a:extLst>
                    <a:ext uri="{9D8B030D-6E8A-4147-A177-3AD203B41FA5}">
                      <a16:colId xmlns:a16="http://schemas.microsoft.com/office/drawing/2014/main" val="2425476525"/>
                    </a:ext>
                  </a:extLst>
                </a:gridCol>
                <a:gridCol w="1358384">
                  <a:extLst>
                    <a:ext uri="{9D8B030D-6E8A-4147-A177-3AD203B41FA5}">
                      <a16:colId xmlns:a16="http://schemas.microsoft.com/office/drawing/2014/main" val="1161991763"/>
                    </a:ext>
                  </a:extLst>
                </a:gridCol>
                <a:gridCol w="1393361">
                  <a:extLst>
                    <a:ext uri="{9D8B030D-6E8A-4147-A177-3AD203B41FA5}">
                      <a16:colId xmlns:a16="http://schemas.microsoft.com/office/drawing/2014/main" val="3289584159"/>
                    </a:ext>
                  </a:extLst>
                </a:gridCol>
              </a:tblGrid>
              <a:tr h="571512">
                <a:tc>
                  <a:txBody>
                    <a:bodyPr/>
                    <a:lstStyle/>
                    <a:p>
                      <a:endParaRPr lang="en-GB" dirty="0"/>
                    </a:p>
                  </a:txBody>
                  <a:tcPr/>
                </a:tc>
                <a:tc>
                  <a:txBody>
                    <a:bodyPr/>
                    <a:lstStyle/>
                    <a:p>
                      <a:r>
                        <a:rPr lang="en-GB" dirty="0" smtClean="0">
                          <a:latin typeface="Twinkl Cursive Unlooped" panose="02000000000000000000" pitchFamily="2" charset="0"/>
                        </a:rPr>
                        <a:t>Autumn</a:t>
                      </a:r>
                      <a:r>
                        <a:rPr lang="en-GB" baseline="0" dirty="0" smtClean="0">
                          <a:latin typeface="Twinkl Cursive Unlooped" panose="02000000000000000000" pitchFamily="2" charset="0"/>
                        </a:rPr>
                        <a:t> 1</a:t>
                      </a:r>
                      <a:endParaRPr lang="en-GB" dirty="0">
                        <a:latin typeface="Twinkl Cursive Unlooped" panose="02000000000000000000" pitchFamily="2" charset="0"/>
                      </a:endParaRPr>
                    </a:p>
                  </a:txBody>
                  <a:tcPr/>
                </a:tc>
                <a:tc>
                  <a:txBody>
                    <a:bodyPr/>
                    <a:lstStyle/>
                    <a:p>
                      <a:r>
                        <a:rPr lang="en-GB" smtClean="0">
                          <a:latin typeface="Twinkl Cursive Unlooped" panose="02000000000000000000" pitchFamily="2" charset="0"/>
                        </a:rPr>
                        <a:t>Autumn 2</a:t>
                      </a:r>
                      <a:endParaRPr lang="en-GB" dirty="0">
                        <a:latin typeface="Twinkl Cursive Unlooped" panose="02000000000000000000" pitchFamily="2" charset="0"/>
                      </a:endParaRPr>
                    </a:p>
                  </a:txBody>
                  <a:tcPr/>
                </a:tc>
                <a:tc>
                  <a:txBody>
                    <a:bodyPr/>
                    <a:lstStyle/>
                    <a:p>
                      <a:r>
                        <a:rPr lang="en-GB" smtClean="0">
                          <a:latin typeface="Twinkl Cursive Unlooped" panose="02000000000000000000" pitchFamily="2" charset="0"/>
                        </a:rPr>
                        <a:t>Spring 1</a:t>
                      </a:r>
                      <a:endParaRPr lang="en-GB" dirty="0">
                        <a:latin typeface="Twinkl Cursive Unlooped" panose="02000000000000000000" pitchFamily="2" charset="0"/>
                      </a:endParaRPr>
                    </a:p>
                  </a:txBody>
                  <a:tcPr/>
                </a:tc>
                <a:tc>
                  <a:txBody>
                    <a:bodyPr/>
                    <a:lstStyle/>
                    <a:p>
                      <a:r>
                        <a:rPr lang="en-GB" smtClean="0">
                          <a:latin typeface="Twinkl Cursive Unlooped" panose="02000000000000000000" pitchFamily="2" charset="0"/>
                        </a:rPr>
                        <a:t>Spring 2</a:t>
                      </a:r>
                      <a:endParaRPr lang="en-GB" dirty="0">
                        <a:latin typeface="Twinkl Cursive Unlooped" panose="02000000000000000000" pitchFamily="2" charset="0"/>
                      </a:endParaRPr>
                    </a:p>
                  </a:txBody>
                  <a:tcPr/>
                </a:tc>
                <a:tc>
                  <a:txBody>
                    <a:bodyPr/>
                    <a:lstStyle/>
                    <a:p>
                      <a:r>
                        <a:rPr lang="en-GB" smtClean="0">
                          <a:latin typeface="Twinkl Cursive Unlooped" panose="02000000000000000000" pitchFamily="2" charset="0"/>
                        </a:rPr>
                        <a:t>Summer 1</a:t>
                      </a:r>
                      <a:endParaRPr lang="en-GB" dirty="0">
                        <a:latin typeface="Twinkl Cursive Unlooped" panose="02000000000000000000" pitchFamily="2" charset="0"/>
                      </a:endParaRPr>
                    </a:p>
                  </a:txBody>
                  <a:tcPr/>
                </a:tc>
                <a:tc>
                  <a:txBody>
                    <a:bodyPr/>
                    <a:lstStyle/>
                    <a:p>
                      <a:r>
                        <a:rPr lang="en-GB" smtClean="0">
                          <a:latin typeface="Twinkl Cursive Unlooped" panose="02000000000000000000" pitchFamily="2" charset="0"/>
                        </a:rPr>
                        <a:t>Summer 2</a:t>
                      </a:r>
                      <a:endParaRPr lang="en-GB" dirty="0">
                        <a:latin typeface="Twinkl Cursive Unlooped" panose="02000000000000000000" pitchFamily="2" charset="0"/>
                      </a:endParaRPr>
                    </a:p>
                  </a:txBody>
                  <a:tcPr/>
                </a:tc>
                <a:extLst>
                  <a:ext uri="{0D108BD9-81ED-4DB2-BD59-A6C34878D82A}">
                    <a16:rowId xmlns:a16="http://schemas.microsoft.com/office/drawing/2014/main" val="3714487197"/>
                  </a:ext>
                </a:extLst>
              </a:tr>
              <a:tr h="571512">
                <a:tc>
                  <a:txBody>
                    <a:bodyPr/>
                    <a:lstStyle/>
                    <a:p>
                      <a:r>
                        <a:rPr lang="en-GB" sz="1000" dirty="0" smtClean="0">
                          <a:latin typeface="Twinkl Cursive Unlooped" panose="02000000000000000000" pitchFamily="2" charset="0"/>
                        </a:rPr>
                        <a:t>FS2</a:t>
                      </a:r>
                      <a:endParaRPr lang="en-GB" sz="1000" dirty="0">
                        <a:latin typeface="Twinkl Cursive Unlooped" panose="02000000000000000000" pitchFamily="2" charset="0"/>
                      </a:endParaRPr>
                    </a:p>
                  </a:txBody>
                  <a:tcPr/>
                </a:tc>
                <a:tc>
                  <a:txBody>
                    <a:bodyPr/>
                    <a:lstStyle/>
                    <a:p>
                      <a:r>
                        <a:rPr lang="en-GB" sz="900" b="0" strike="noStrike" dirty="0" smtClean="0">
                          <a:latin typeface="Twinkl Cursive Unlooped" panose="02000000000000000000" pitchFamily="2" charset="0"/>
                        </a:rPr>
                        <a:t>Why</a:t>
                      </a:r>
                      <a:r>
                        <a:rPr lang="en-GB" sz="900" b="0" strike="noStrike" baseline="0" dirty="0" smtClean="0">
                          <a:latin typeface="Twinkl Cursive Unlooped" panose="02000000000000000000" pitchFamily="2" charset="0"/>
                        </a:rPr>
                        <a:t> is the word ‘God’ special to Christians? </a:t>
                      </a:r>
                      <a:endParaRPr lang="en-GB" sz="900" b="0" strike="noStrike" dirty="0">
                        <a:latin typeface="Twinkl Cursive Unlooped" panose="02000000000000000000" pitchFamily="2" charset="0"/>
                      </a:endParaRPr>
                    </a:p>
                  </a:txBody>
                  <a:tcPr>
                    <a:solidFill>
                      <a:schemeClr val="accent4">
                        <a:lumMod val="40000"/>
                        <a:lumOff val="60000"/>
                      </a:schemeClr>
                    </a:solidFill>
                  </a:tcPr>
                </a:tc>
                <a:tc>
                  <a:txBody>
                    <a:bodyPr/>
                    <a:lstStyle/>
                    <a:p>
                      <a:r>
                        <a:rPr lang="en-GB" sz="900" b="0" dirty="0" smtClean="0">
                          <a:latin typeface="Twinkl Cursive Unlooped" panose="02000000000000000000" pitchFamily="2" charset="0"/>
                        </a:rPr>
                        <a:t>Why</a:t>
                      </a:r>
                      <a:r>
                        <a:rPr lang="en-GB" sz="900" b="0" baseline="0" dirty="0" smtClean="0">
                          <a:latin typeface="Twinkl Cursive Unlooped" panose="02000000000000000000" pitchFamily="2" charset="0"/>
                        </a:rPr>
                        <a:t> is Christmas  special for Christians? </a:t>
                      </a:r>
                      <a:endParaRPr lang="en-GB" sz="900" b="0" dirty="0">
                        <a:latin typeface="Twinkl Cursive Unlooped" panose="02000000000000000000" pitchFamily="2" charset="0"/>
                      </a:endParaRPr>
                    </a:p>
                  </a:txBody>
                  <a:tcPr>
                    <a:solidFill>
                      <a:schemeClr val="accent4">
                        <a:lumMod val="40000"/>
                        <a:lumOff val="60000"/>
                      </a:schemeClr>
                    </a:solidFill>
                  </a:tcPr>
                </a:tc>
                <a:tc>
                  <a:txBody>
                    <a:bodyPr/>
                    <a:lstStyle/>
                    <a:p>
                      <a:r>
                        <a:rPr lang="en-GB" sz="900" b="0" dirty="0" smtClean="0">
                          <a:latin typeface="Twinkl Cursive Unlooped" panose="02000000000000000000" pitchFamily="2" charset="0"/>
                        </a:rPr>
                        <a:t>Where do we belong?</a:t>
                      </a:r>
                      <a:endParaRPr lang="en-GB" sz="900" b="0" dirty="0">
                        <a:latin typeface="Twinkl Cursive Unlooped" panose="02000000000000000000" pitchFamily="2" charset="0"/>
                      </a:endParaRPr>
                    </a:p>
                  </a:txBody>
                  <a:tcPr>
                    <a:solidFill>
                      <a:srgbClr val="FF9999"/>
                    </a:solidFill>
                  </a:tcPr>
                </a:tc>
                <a:tc>
                  <a:txBody>
                    <a:bodyPr/>
                    <a:lstStyle/>
                    <a:p>
                      <a:r>
                        <a:rPr lang="en-GB" sz="900" b="0" dirty="0" smtClean="0">
                          <a:latin typeface="Twinkl Cursive Unlooped" panose="02000000000000000000" pitchFamily="2" charset="0"/>
                        </a:rPr>
                        <a:t>Why is Easter special</a:t>
                      </a:r>
                      <a:r>
                        <a:rPr lang="en-GB" sz="900" b="0" baseline="0" dirty="0" smtClean="0">
                          <a:latin typeface="Twinkl Cursive Unlooped" panose="02000000000000000000" pitchFamily="2" charset="0"/>
                        </a:rPr>
                        <a:t> to Christians? </a:t>
                      </a:r>
                      <a:endParaRPr lang="en-GB" sz="900" b="0" dirty="0">
                        <a:latin typeface="Twinkl Cursive Unlooped" panose="02000000000000000000" pitchFamily="2" charset="0"/>
                      </a:endParaRPr>
                    </a:p>
                  </a:txBody>
                  <a:tcPr>
                    <a:solidFill>
                      <a:schemeClr val="accent4">
                        <a:lumMod val="40000"/>
                        <a:lumOff val="60000"/>
                      </a:schemeClr>
                    </a:solidFill>
                  </a:tcPr>
                </a:tc>
                <a:tc>
                  <a:txBody>
                    <a:bodyPr/>
                    <a:lstStyle/>
                    <a:p>
                      <a:r>
                        <a:rPr lang="en-GB" sz="900" b="0" dirty="0" smtClean="0">
                          <a:latin typeface="Twinkl Cursive Unlooped" panose="02000000000000000000" pitchFamily="2" charset="0"/>
                        </a:rPr>
                        <a:t>Which</a:t>
                      </a:r>
                      <a:r>
                        <a:rPr lang="en-GB" sz="900" b="0" baseline="0" dirty="0" smtClean="0">
                          <a:latin typeface="Twinkl Cursive Unlooped" panose="02000000000000000000" pitchFamily="2" charset="0"/>
                        </a:rPr>
                        <a:t> places are special and why?</a:t>
                      </a:r>
                      <a:endParaRPr lang="en-GB" sz="900" b="0" dirty="0">
                        <a:latin typeface="Twinkl Cursive Unlooped" panose="02000000000000000000" pitchFamily="2" charset="0"/>
                      </a:endParaRPr>
                    </a:p>
                  </a:txBody>
                  <a:tcPr>
                    <a:solidFill>
                      <a:srgbClr val="FF9999"/>
                    </a:solidFill>
                  </a:tcPr>
                </a:tc>
                <a:tc>
                  <a:txBody>
                    <a:bodyPr/>
                    <a:lstStyle/>
                    <a:p>
                      <a:r>
                        <a:rPr lang="en-GB" sz="900" b="0" dirty="0" smtClean="0">
                          <a:latin typeface="Twinkl Cursive Unlooped" panose="02000000000000000000" pitchFamily="2" charset="0"/>
                        </a:rPr>
                        <a:t>Which</a:t>
                      </a:r>
                      <a:r>
                        <a:rPr lang="en-GB" sz="900" b="0" baseline="0" dirty="0" smtClean="0">
                          <a:latin typeface="Twinkl Cursive Unlooped" panose="02000000000000000000" pitchFamily="2" charset="0"/>
                        </a:rPr>
                        <a:t> stories are special and why?</a:t>
                      </a:r>
                      <a:endParaRPr lang="en-GB" sz="900" b="0" dirty="0">
                        <a:latin typeface="Twinkl Cursive Unlooped" panose="02000000000000000000" pitchFamily="2" charset="0"/>
                      </a:endParaRPr>
                    </a:p>
                  </a:txBody>
                  <a:tcPr>
                    <a:solidFill>
                      <a:srgbClr val="FF9999"/>
                    </a:solidFill>
                  </a:tcPr>
                </a:tc>
                <a:extLst>
                  <a:ext uri="{0D108BD9-81ED-4DB2-BD59-A6C34878D82A}">
                    <a16:rowId xmlns:a16="http://schemas.microsoft.com/office/drawing/2014/main" val="1499699864"/>
                  </a:ext>
                </a:extLst>
              </a:tr>
              <a:tr h="810722">
                <a:tc>
                  <a:txBody>
                    <a:bodyPr/>
                    <a:lstStyle/>
                    <a:p>
                      <a:r>
                        <a:rPr lang="en-GB" sz="1000" dirty="0" smtClean="0">
                          <a:latin typeface="Twinkl Cursive Unlooped" panose="02000000000000000000" pitchFamily="2" charset="0"/>
                        </a:rPr>
                        <a:t>Year 1/2 A</a:t>
                      </a:r>
                      <a:endParaRPr lang="en-GB" sz="1000" dirty="0">
                        <a:latin typeface="Twinkl Cursive Unlooped" panose="020000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What does it mean to belong to a faith community?</a:t>
                      </a:r>
                    </a:p>
                  </a:txBody>
                  <a:tcPr>
                    <a:solidFill>
                      <a:srgbClr val="FF999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Why does Christmas matter to Christians? (Incarnation)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Who is Jewish and how do they live? Double unit – Part 1</a:t>
                      </a:r>
                    </a:p>
                  </a:txBody>
                  <a:tcPr>
                    <a:solidFill>
                      <a:srgbClr val="00B0F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Who is Jewish and how do they live? Double unit – Part 2</a:t>
                      </a:r>
                    </a:p>
                  </a:txBody>
                  <a:tcPr>
                    <a:solidFill>
                      <a:srgbClr val="00B0F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What do Christians believe God is like? (God)</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How should we care for others and the world and why does it matter?</a:t>
                      </a:r>
                    </a:p>
                  </a:txBody>
                  <a:tcPr>
                    <a:solidFill>
                      <a:srgbClr val="FF9999"/>
                    </a:solidFill>
                  </a:tcPr>
                </a:tc>
                <a:extLst>
                  <a:ext uri="{0D108BD9-81ED-4DB2-BD59-A6C34878D82A}">
                    <a16:rowId xmlns:a16="http://schemas.microsoft.com/office/drawing/2014/main" val="3474662791"/>
                  </a:ext>
                </a:extLst>
              </a:tr>
              <a:tr h="667653">
                <a:tc>
                  <a:txBody>
                    <a:bodyPr/>
                    <a:lstStyle/>
                    <a:p>
                      <a:r>
                        <a:rPr lang="en-GB" sz="1000" dirty="0" smtClean="0">
                          <a:latin typeface="Twinkl Cursive Unlooped" panose="02000000000000000000" pitchFamily="2" charset="0"/>
                        </a:rPr>
                        <a:t>Year 1/2 B</a:t>
                      </a:r>
                      <a:endParaRPr lang="en-GB" sz="1000" dirty="0">
                        <a:latin typeface="Twinkl Cursive Unlooped" panose="02000000000000000000" pitchFamily="2" charset="0"/>
                      </a:endParaRPr>
                    </a:p>
                  </a:txBody>
                  <a:tcPr/>
                </a:tc>
                <a:tc>
                  <a:txBody>
                    <a:bodyPr/>
                    <a:lstStyle/>
                    <a:p>
                      <a:r>
                        <a:rPr lang="en-GB" sz="900" b="0" dirty="0" smtClean="0">
                          <a:latin typeface="Twinkl Cursive Unlooped" panose="02000000000000000000" pitchFamily="2" charset="0"/>
                        </a:rPr>
                        <a:t>Who do Christians</a:t>
                      </a:r>
                      <a:r>
                        <a:rPr lang="en-GB" sz="900" b="0" baseline="0" dirty="0" smtClean="0">
                          <a:latin typeface="Twinkl Cursive Unlooped" panose="02000000000000000000" pitchFamily="2" charset="0"/>
                        </a:rPr>
                        <a:t> say made the world? (Creation) </a:t>
                      </a:r>
                      <a:endParaRPr lang="en-GB" sz="900" b="0" dirty="0">
                        <a:latin typeface="Twinkl Cursive Unlooped" panose="02000000000000000000" pitchFamily="2" charset="0"/>
                      </a:endParaRPr>
                    </a:p>
                  </a:txBody>
                  <a:tcPr>
                    <a:solidFill>
                      <a:schemeClr val="accent4">
                        <a:lumMod val="40000"/>
                        <a:lumOff val="60000"/>
                      </a:schemeClr>
                    </a:solidFill>
                  </a:tcPr>
                </a:tc>
                <a:tc>
                  <a:txBody>
                    <a:bodyPr/>
                    <a:lstStyle/>
                    <a:p>
                      <a:r>
                        <a:rPr lang="en-GB" sz="900" b="0" dirty="0" smtClean="0">
                          <a:latin typeface="Twinkl Cursive Unlooped" panose="02000000000000000000" pitchFamily="2" charset="0"/>
                        </a:rPr>
                        <a:t>What is the ‘Good news’ Christians</a:t>
                      </a:r>
                      <a:r>
                        <a:rPr lang="en-GB" sz="900" b="0" baseline="0" dirty="0" smtClean="0">
                          <a:latin typeface="Twinkl Cursive Unlooped" panose="02000000000000000000" pitchFamily="2" charset="0"/>
                        </a:rPr>
                        <a:t> believe Jesus brings? (Gospel)</a:t>
                      </a:r>
                      <a:endParaRPr lang="en-GB" sz="900" b="0" dirty="0">
                        <a:latin typeface="Twinkl Cursive Unlooped" panose="02000000000000000000" pitchFamily="2" charset="0"/>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Who is a Muslim and how do they live? Double unit – Part 1</a:t>
                      </a:r>
                    </a:p>
                  </a:txBody>
                  <a:tcPr>
                    <a:solidFill>
                      <a:srgbClr val="00B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Why does Easter matter to Christians? (Salvation)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Who is a Muslim and how do they live? Double unit – Part 2</a:t>
                      </a:r>
                    </a:p>
                  </a:txBody>
                  <a:tcPr>
                    <a:solidFill>
                      <a:srgbClr val="00B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What makes some people and places in Cornwall sacred? (Curriculum </a:t>
                      </a:r>
                      <a:r>
                        <a:rPr lang="en-GB" sz="900" b="0" dirty="0" err="1" smtClean="0">
                          <a:effectLst/>
                          <a:latin typeface="Twinkl Cursive Unlooped" panose="02000000000000000000" pitchFamily="2" charset="0"/>
                          <a:ea typeface="Calibri" panose="020F0502020204030204" pitchFamily="34" charset="0"/>
                          <a:cs typeface="Times New Roman" panose="02020603050405020304" pitchFamily="18" charset="0"/>
                        </a:rPr>
                        <a:t>Kernewek</a:t>
                      </a:r>
                      <a:r>
                        <a:rPr lang="en-GB" sz="900" b="0"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txBody>
                  <a:tcPr>
                    <a:solidFill>
                      <a:srgbClr val="FF9999"/>
                    </a:solidFill>
                  </a:tcPr>
                </a:tc>
                <a:extLst>
                  <a:ext uri="{0D108BD9-81ED-4DB2-BD59-A6C34878D82A}">
                    <a16:rowId xmlns:a16="http://schemas.microsoft.com/office/drawing/2014/main" val="4241865528"/>
                  </a:ext>
                </a:extLst>
              </a:tr>
              <a:tr h="953791">
                <a:tc>
                  <a:txBody>
                    <a:bodyPr/>
                    <a:lstStyle/>
                    <a:p>
                      <a:r>
                        <a:rPr lang="en-GB" sz="1000" dirty="0" smtClean="0">
                          <a:latin typeface="Twinkl Cursive Unlooped" panose="02000000000000000000" pitchFamily="2" charset="0"/>
                        </a:rPr>
                        <a:t>Year 3/4 A</a:t>
                      </a:r>
                      <a:endParaRPr lang="en-GB" sz="1000" dirty="0">
                        <a:latin typeface="Twinkl Cursive Unlooped" panose="020000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kind of world did Jesus want? (Gospel)</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is the ‘Trinity’ and why is it important for</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t>
                      </a: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Christians? (God/Incarnation)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festivals and worship</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t>
                      </a: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show</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what matters to a Muslim? </a:t>
                      </a:r>
                    </a:p>
                  </a:txBody>
                  <a:tcPr>
                    <a:solidFill>
                      <a:srgbClr val="00B050"/>
                    </a:solidFill>
                  </a:tcPr>
                </a:tc>
                <a:tc>
                  <a:txBody>
                    <a:bodyPr/>
                    <a:lstStyle/>
                    <a:p>
                      <a:pPr algn="l">
                        <a:lnSpc>
                          <a:spcPct val="115000"/>
                        </a:lnSpc>
                        <a:spcAft>
                          <a:spcPts val="0"/>
                        </a:spcAft>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festivals</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and family life show what matters to Jewish people?</a:t>
                      </a:r>
                    </a:p>
                  </a:txBody>
                  <a:tcPr>
                    <a:solidFill>
                      <a:srgbClr val="00B0F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is it like for someone to follow God? (People  of God)</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and why do people try and</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make the world a better place? </a:t>
                      </a:r>
                    </a:p>
                  </a:txBody>
                  <a:tcPr>
                    <a:solidFill>
                      <a:srgbClr val="FF9999"/>
                    </a:solidFill>
                  </a:tcPr>
                </a:tc>
                <a:extLst>
                  <a:ext uri="{0D108BD9-81ED-4DB2-BD59-A6C34878D82A}">
                    <a16:rowId xmlns:a16="http://schemas.microsoft.com/office/drawing/2014/main" val="1458116611"/>
                  </a:ext>
                </a:extLst>
              </a:tr>
              <a:tr h="810722">
                <a:tc>
                  <a:txBody>
                    <a:bodyPr/>
                    <a:lstStyle/>
                    <a:p>
                      <a:r>
                        <a:rPr lang="en-GB" sz="1000" dirty="0" smtClean="0">
                          <a:latin typeface="Twinkl Cursive Unlooped" panose="02000000000000000000" pitchFamily="2" charset="0"/>
                        </a:rPr>
                        <a:t>Year 3/4 B</a:t>
                      </a:r>
                      <a:endParaRPr lang="en-GB" sz="1000" dirty="0">
                        <a:latin typeface="Twinkl Cursive Unlooped" panose="020000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Christians learn from</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the creation story (Creation)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Hindus believe God</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is like? </a:t>
                      </a:r>
                    </a:p>
                  </a:txBody>
                  <a:tcPr>
                    <a:solidFill>
                      <a:srgbClr val="CC2D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 mean to be a Hindu in Britain</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today? </a:t>
                      </a:r>
                    </a:p>
                  </a:txBody>
                  <a:tcPr>
                    <a:solidFill>
                      <a:srgbClr val="CC2DE7"/>
                    </a:solidFill>
                  </a:tcPr>
                </a:tc>
                <a:tc>
                  <a:txBody>
                    <a:bodyPr/>
                    <a:lstStyle/>
                    <a:p>
                      <a:pPr algn="l">
                        <a:lnSpc>
                          <a:spcPct val="115000"/>
                        </a:lnSpc>
                        <a:spcAft>
                          <a:spcPts val="0"/>
                        </a:spcAft>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Christians call the day Jesus died ‘Good</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Friday’? (Salvation)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For Christians, what was the impact of</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Pentecost? (Kingdom of God)</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and why do people in Cornwall mark significant events</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community life? (Curriculum </a:t>
                      </a:r>
                      <a:r>
                        <a:rPr lang="en-GB" sz="900" b="0" baseline="0" dirty="0" err="1" smtClean="0">
                          <a:effectLst/>
                          <a:latin typeface="Twinkl Cursive Unlooped" panose="02000000000000000000" pitchFamily="2" charset="0"/>
                          <a:ea typeface="Times New Roman" panose="02020603050405020304" pitchFamily="18" charset="0"/>
                          <a:cs typeface="Times New Roman" panose="02020603050405020304" pitchFamily="18" charset="0"/>
                        </a:rPr>
                        <a:t>Kernewek</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a:t>
                      </a:r>
                    </a:p>
                  </a:txBody>
                  <a:tcPr>
                    <a:solidFill>
                      <a:srgbClr val="FF9999"/>
                    </a:solidFill>
                  </a:tcPr>
                </a:tc>
                <a:extLst>
                  <a:ext uri="{0D108BD9-81ED-4DB2-BD59-A6C34878D82A}">
                    <a16:rowId xmlns:a16="http://schemas.microsoft.com/office/drawing/2014/main" val="2754354472"/>
                  </a:ext>
                </a:extLst>
              </a:tr>
              <a:tr h="810722">
                <a:tc>
                  <a:txBody>
                    <a:bodyPr/>
                    <a:lstStyle/>
                    <a:p>
                      <a:r>
                        <a:rPr lang="en-GB" sz="1000" dirty="0" smtClean="0">
                          <a:latin typeface="Twinkl Cursive Unlooped" panose="02000000000000000000" pitchFamily="2" charset="0"/>
                        </a:rPr>
                        <a:t>Year 5/6 A</a:t>
                      </a:r>
                      <a:endParaRPr lang="en-GB" sz="1000" dirty="0">
                        <a:latin typeface="Twinkl Cursive Unlooped" panose="020000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 mean for</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Christians to believe God is holy and loving? (God) </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Christians believe Jesus is the Messiah? (Incarnation)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Creation and science: conflicting or complementary? (Creation)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some people believe</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God and some people not? </a:t>
                      </a:r>
                    </a:p>
                  </a:txBody>
                  <a:tcPr>
                    <a:solidFill>
                      <a:srgbClr val="FF999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Hindus try to be good? </a:t>
                      </a:r>
                    </a:p>
                  </a:txBody>
                  <a:tcPr>
                    <a:solidFill>
                      <a:srgbClr val="CC2D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Does faith help people</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Cornwall when life gets hard? (Curriculum </a:t>
                      </a:r>
                      <a:r>
                        <a:rPr lang="en-GB" sz="900" b="0" baseline="0" dirty="0" err="1" smtClean="0">
                          <a:effectLst/>
                          <a:latin typeface="Twinkl Cursive Unlooped" panose="02000000000000000000" pitchFamily="2" charset="0"/>
                          <a:ea typeface="Times New Roman" panose="02020603050405020304" pitchFamily="18" charset="0"/>
                          <a:cs typeface="Times New Roman" panose="02020603050405020304" pitchFamily="18" charset="0"/>
                        </a:rPr>
                        <a:t>Kernewek</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a:t>
                      </a:r>
                    </a:p>
                  </a:txBody>
                  <a:tcPr>
                    <a:solidFill>
                      <a:srgbClr val="FF9999"/>
                    </a:solidFill>
                  </a:tcPr>
                </a:tc>
                <a:extLst>
                  <a:ext uri="{0D108BD9-81ED-4DB2-BD59-A6C34878D82A}">
                    <a16:rowId xmlns:a16="http://schemas.microsoft.com/office/drawing/2014/main" val="3454822020"/>
                  </a:ext>
                </a:extLst>
              </a:tr>
              <a:tr h="810722">
                <a:tc>
                  <a:txBody>
                    <a:bodyPr/>
                    <a:lstStyle/>
                    <a:p>
                      <a:r>
                        <a:rPr lang="en-GB" sz="1000" dirty="0" smtClean="0">
                          <a:latin typeface="Twinkl Cursive Unlooped" panose="02000000000000000000" pitchFamily="2" charset="0"/>
                        </a:rPr>
                        <a:t>Year 5/6 B</a:t>
                      </a:r>
                      <a:endParaRPr lang="en-GB" sz="1000" dirty="0">
                        <a:latin typeface="Twinkl Cursive Unlooped" panose="02000000000000000000"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Christians decide</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how to live? What would Jesus do?  (Gospel)</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is the Torah so important</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to the Jewish people? </a:t>
                      </a:r>
                    </a:p>
                  </a:txBody>
                  <a:tcPr>
                    <a:solidFill>
                      <a:srgbClr val="00B0F0"/>
                    </a:solidFill>
                  </a:tcPr>
                </a:tc>
                <a:tc>
                  <a:txBody>
                    <a:bodyPr/>
                    <a:lstStyle/>
                    <a:p>
                      <a:pPr>
                        <a:lnSpc>
                          <a:spcPct val="115000"/>
                        </a:lnSpc>
                        <a:spcAft>
                          <a:spcPts val="0"/>
                        </a:spcAft>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For Christians, what kind of king was Jesus? (Kingdom of God) </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Christians believe Jesus did to ‘save’ people? (Salvation)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a:t>
                      </a:r>
                      <a:r>
                        <a:rPr lang="en-GB" sz="900" b="0"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mean to be  a Muslim in Britain today? </a:t>
                      </a:r>
                    </a:p>
                  </a:txBody>
                  <a:tcPr>
                    <a:solidFill>
                      <a:srgbClr val="00B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matters most to Humanists and Christians?</a:t>
                      </a:r>
                    </a:p>
                  </a:txBody>
                  <a:tcPr>
                    <a:solidFill>
                      <a:srgbClr val="FF9999"/>
                    </a:solidFill>
                  </a:tcPr>
                </a:tc>
                <a:extLst>
                  <a:ext uri="{0D108BD9-81ED-4DB2-BD59-A6C34878D82A}">
                    <a16:rowId xmlns:a16="http://schemas.microsoft.com/office/drawing/2014/main" val="531227482"/>
                  </a:ext>
                </a:extLst>
              </a:tr>
            </a:tbl>
          </a:graphicData>
        </a:graphic>
      </p:graphicFrame>
      <p:sp>
        <p:nvSpPr>
          <p:cNvPr id="5" name="Title 1"/>
          <p:cNvSpPr>
            <a:spLocks noGrp="1"/>
          </p:cNvSpPr>
          <p:nvPr>
            <p:ph type="title"/>
          </p:nvPr>
        </p:nvSpPr>
        <p:spPr>
          <a:xfrm>
            <a:off x="361984" y="132504"/>
            <a:ext cx="8543925" cy="584462"/>
          </a:xfrm>
        </p:spPr>
        <p:txBody>
          <a:bodyPr>
            <a:normAutofit/>
          </a:bodyPr>
          <a:lstStyle/>
          <a:p>
            <a:r>
              <a:rPr lang="en-GB" sz="2400" b="1" u="sng" dirty="0" smtClean="0">
                <a:latin typeface="Twinkl Cursive Unlooped" panose="02000000000000000000" pitchFamily="2" charset="0"/>
              </a:rPr>
              <a:t>RE Overview </a:t>
            </a:r>
            <a:endParaRPr lang="en-GB" sz="2400" b="1" u="sng" dirty="0">
              <a:latin typeface="Twinkl Cursive Unlooped" panose="02000000000000000000" pitchFamily="2" charset="0"/>
            </a:endParaRPr>
          </a:p>
        </p:txBody>
      </p:sp>
      <p:pic>
        <p:nvPicPr>
          <p:cNvPr id="3" name="Picture 2"/>
          <p:cNvPicPr>
            <a:picLocks noChangeAspect="1"/>
          </p:cNvPicPr>
          <p:nvPr/>
        </p:nvPicPr>
        <p:blipFill>
          <a:blip r:embed="rId2"/>
          <a:stretch>
            <a:fillRect/>
          </a:stretch>
        </p:blipFill>
        <p:spPr>
          <a:xfrm>
            <a:off x="9160421" y="89024"/>
            <a:ext cx="603556" cy="627942"/>
          </a:xfrm>
          <a:prstGeom prst="rect">
            <a:avLst/>
          </a:prstGeom>
        </p:spPr>
      </p:pic>
    </p:spTree>
    <p:extLst>
      <p:ext uri="{BB962C8B-B14F-4D97-AF65-F5344CB8AC3E}">
        <p14:creationId xmlns:p14="http://schemas.microsoft.com/office/powerpoint/2010/main" val="2609707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Overview – Year R</a:t>
            </a:r>
            <a:endParaRPr lang="en-GB" sz="2400" b="1" u="sng" dirty="0">
              <a:latin typeface="Twinkl Cursive Unlooped" panose="02000000000000000000" pitchFamily="2" charset="0"/>
            </a:endParaRPr>
          </a:p>
        </p:txBody>
      </p:sp>
      <p:pic>
        <p:nvPicPr>
          <p:cNvPr id="4" name="Picture 3"/>
          <p:cNvPicPr>
            <a:picLocks noChangeAspect="1"/>
          </p:cNvPicPr>
          <p:nvPr/>
        </p:nvPicPr>
        <p:blipFill>
          <a:blip r:embed="rId2"/>
          <a:stretch>
            <a:fillRect/>
          </a:stretch>
        </p:blipFill>
        <p:spPr>
          <a:xfrm>
            <a:off x="9142402" y="184377"/>
            <a:ext cx="603993" cy="628604"/>
          </a:xfrm>
          <a:prstGeom prst="rect">
            <a:avLst/>
          </a:prstGeom>
        </p:spPr>
      </p:pic>
      <p:graphicFrame>
        <p:nvGraphicFramePr>
          <p:cNvPr id="5" name="Table 4"/>
          <p:cNvGraphicFramePr>
            <a:graphicFrameLocks noGrp="1"/>
          </p:cNvGraphicFramePr>
          <p:nvPr>
            <p:extLst/>
          </p:nvPr>
        </p:nvGraphicFramePr>
        <p:xfrm>
          <a:off x="189513" y="997357"/>
          <a:ext cx="9556882" cy="4312055"/>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434870">
                  <a:extLst>
                    <a:ext uri="{9D8B030D-6E8A-4147-A177-3AD203B41FA5}">
                      <a16:colId xmlns:a16="http://schemas.microsoft.com/office/drawing/2014/main" val="455180641"/>
                    </a:ext>
                  </a:extLst>
                </a:gridCol>
                <a:gridCol w="1422906">
                  <a:extLst>
                    <a:ext uri="{9D8B030D-6E8A-4147-A177-3AD203B41FA5}">
                      <a16:colId xmlns:a16="http://schemas.microsoft.com/office/drawing/2014/main" val="1184207852"/>
                    </a:ext>
                  </a:extLst>
                </a:gridCol>
                <a:gridCol w="1530402">
                  <a:extLst>
                    <a:ext uri="{9D8B030D-6E8A-4147-A177-3AD203B41FA5}">
                      <a16:colId xmlns:a16="http://schemas.microsoft.com/office/drawing/2014/main" val="900032119"/>
                    </a:ext>
                  </a:extLst>
                </a:gridCol>
                <a:gridCol w="1514673">
                  <a:extLst>
                    <a:ext uri="{9D8B030D-6E8A-4147-A177-3AD203B41FA5}">
                      <a16:colId xmlns:a16="http://schemas.microsoft.com/office/drawing/2014/main" val="2447619682"/>
                    </a:ext>
                  </a:extLst>
                </a:gridCol>
                <a:gridCol w="1438635">
                  <a:extLst>
                    <a:ext uri="{9D8B030D-6E8A-4147-A177-3AD203B41FA5}">
                      <a16:colId xmlns:a16="http://schemas.microsoft.com/office/drawing/2014/main" val="2930751043"/>
                    </a:ext>
                  </a:extLst>
                </a:gridCol>
                <a:gridCol w="1476654">
                  <a:extLst>
                    <a:ext uri="{9D8B030D-6E8A-4147-A177-3AD203B41FA5}">
                      <a16:colId xmlns:a16="http://schemas.microsoft.com/office/drawing/2014/main" val="1393506755"/>
                    </a:ext>
                  </a:extLst>
                </a:gridCol>
              </a:tblGrid>
              <a:tr h="274852">
                <a:tc>
                  <a:txBody>
                    <a:bodyPr/>
                    <a:lstStyle/>
                    <a:p>
                      <a:pPr algn="ctr">
                        <a:lnSpc>
                          <a:spcPct val="100000"/>
                        </a:lnSpc>
                        <a:spcAft>
                          <a:spcPts val="0"/>
                        </a:spcAft>
                      </a:pPr>
                      <a:r>
                        <a:rPr lang="en-GB" sz="8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u="sng"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1809363">
                <a:tc>
                  <a:txBody>
                    <a:bodyPr/>
                    <a:lstStyle/>
                    <a:p>
                      <a:pPr algn="ctr">
                        <a:lnSpc>
                          <a:spcPct val="100000"/>
                        </a:lnSpc>
                        <a:spcAft>
                          <a:spcPts val="0"/>
                        </a:spcAft>
                      </a:pPr>
                      <a:r>
                        <a:rPr lang="en-GB" sz="1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R</a:t>
                      </a:r>
                      <a:endParaRPr lang="en-GB" sz="8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Why is the word ‘God’ special to Christians? </a:t>
                      </a:r>
                      <a:endParaRPr lang="en-GB" sz="10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1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Enquiry 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does the word ‘God’ mean?</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Which people believe in God?</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Which people believe God is the creator of everything?</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is amazing about the world?</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do Christians say about God as creator?</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is the story that Christians use to think about the creator?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Why is Christmas special for </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Christians?</a:t>
                      </a:r>
                      <a:endParaRPr lang="en-GB" sz="1000" b="0" dirty="0" smtClean="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smtClean="0">
                          <a:effectLst/>
                          <a:latin typeface="Twinkl Cursive Unlooped" panose="02000000000000000000" pitchFamily="2" charset="0"/>
                          <a:ea typeface="Calibri" panose="020F0502020204030204" pitchFamily="34" charset="0"/>
                          <a:cs typeface="Times New Roman" panose="02020603050405020304" pitchFamily="18" charset="0"/>
                        </a:rPr>
                        <a:t>Enquiry </a:t>
                      </a: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special stories about Jesus are in the Bible?</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Why do Christians celebrate Jesus’ birthday?</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Why do Christians perform Nativity plays at Christmas?</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special things do Christians do at Christmas to share God’s love?</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makes every single person unique and precious? </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How does the Christmas story tell Christians they are precious to God?</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Where do we belong?</a:t>
                      </a:r>
                      <a:endParaRPr lang="en-GB" sz="10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1400" b="1"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4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Enquiry 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endPar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How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do we show respect for one another</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How do we show love / how do I know I am loved</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Who do you care about? How do we show care / how do I know I am cared for</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How do you know what people are feeling</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How do we show people they are welcome?</a:t>
                      </a: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things can we do better together rather than on our own?</a:t>
                      </a: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Where do you belong? How do you know you belong? </a:t>
                      </a:r>
                    </a:p>
                    <a:p>
                      <a:pPr algn="l">
                        <a:lnSpc>
                          <a:spcPct val="107000"/>
                        </a:lnSpc>
                        <a:spcAft>
                          <a:spcPts val="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makes us feel special about being welcomed into a group of people? </a:t>
                      </a:r>
                    </a:p>
                    <a:p>
                      <a:pPr algn="l">
                        <a:lnSpc>
                          <a:spcPct val="107000"/>
                        </a:lnSpc>
                        <a:spcAft>
                          <a:spcPts val="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Why is Easter special for Christians?</a:t>
                      </a:r>
                      <a:endParaRPr lang="en-GB" sz="10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smtClean="0">
                          <a:effectLst/>
                          <a:latin typeface="Twinkl Cursive Unlooped" panose="02000000000000000000" pitchFamily="2" charset="0"/>
                          <a:ea typeface="Calibri" panose="020F0502020204030204" pitchFamily="34" charset="0"/>
                          <a:cs typeface="Times New Roman" panose="02020603050405020304" pitchFamily="18" charset="0"/>
                        </a:rPr>
                        <a:t>Enquiry </a:t>
                      </a: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happens at the end of winter and the beginning of spring? How do ‘dead’ plants and trees come to life again</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 </a:t>
                      </a:r>
                    </a:p>
                    <a:p>
                      <a:pPr algn="l">
                        <a:lnSpc>
                          <a:spcPct val="107000"/>
                        </a:lnSpc>
                        <a:spcAft>
                          <a:spcPts val="800"/>
                        </a:spcAft>
                      </a:pP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 What do Christians believe happened to Jesus? Why do Christians believe it is such an important story? </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What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do Christians do at Easter? </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Why do we have Easter eggs?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Which places are special and why?</a:t>
                      </a:r>
                      <a:endParaRPr lang="en-GB" sz="10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1200" b="1"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100" b="0" dirty="0" smtClean="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smtClean="0">
                          <a:effectLst/>
                          <a:latin typeface="Twinkl Cursive Unlooped" panose="02000000000000000000" pitchFamily="2" charset="0"/>
                          <a:ea typeface="Calibri" panose="020F0502020204030204" pitchFamily="34" charset="0"/>
                          <a:cs typeface="Times New Roman" panose="02020603050405020304" pitchFamily="18" charset="0"/>
                        </a:rPr>
                        <a:t>Enquiry </a:t>
                      </a: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Where do you feel safe? Why?</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Where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do you feel happy? Why?</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Where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is special to me?</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Where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is a special place for believers to go? What makes this place special?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Which stories are special and why?</a:t>
                      </a:r>
                      <a:endParaRPr lang="en-GB" sz="10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b="1" dirty="0">
                          <a:effectLst/>
                          <a:latin typeface="Twinkl Cursive Unlooped" panose="02000000000000000000" pitchFamily="2" charset="0"/>
                          <a:ea typeface="Calibri" panose="020F0502020204030204" pitchFamily="34" charset="0"/>
                          <a:cs typeface="Times New Roman" panose="02020603050405020304" pitchFamily="18" charset="0"/>
                        </a:rPr>
                        <a:t>Enquiry Questions</a:t>
                      </a:r>
                      <a:endParaRPr lang="en-GB" sz="8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What is your favourite story? What do you like about it, and why? </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What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stories do you know about Jesus? What do you think Jesus was (is) like?</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Do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you know any Bible stories? What stories do you know that are special to Christians? Who are the stories about? What happens in the story? Does the story tell you about God? What do you learn?</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What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stories do you know that tell you how you should behave towards other people?</a:t>
                      </a:r>
                    </a:p>
                    <a:p>
                      <a:pPr algn="l">
                        <a:lnSpc>
                          <a:spcPct val="107000"/>
                        </a:lnSpc>
                        <a:spcAft>
                          <a:spcPts val="800"/>
                        </a:spcAft>
                      </a:pP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effectLst/>
                          <a:latin typeface="Twinkl Cursive Unlooped" panose="02000000000000000000" pitchFamily="2" charset="0"/>
                          <a:ea typeface="Calibri" panose="020F0502020204030204" pitchFamily="34" charset="0"/>
                          <a:cs typeface="Times New Roman" panose="02020603050405020304" pitchFamily="18" charset="0"/>
                        </a:rPr>
                        <a:t>What </a:t>
                      </a:r>
                      <a:r>
                        <a:rPr lang="en-GB" sz="800" dirty="0">
                          <a:effectLst/>
                          <a:latin typeface="Twinkl Cursive Unlooped" panose="02000000000000000000" pitchFamily="2" charset="0"/>
                          <a:ea typeface="Calibri" panose="020F0502020204030204" pitchFamily="34" charset="0"/>
                          <a:cs typeface="Times New Roman" panose="02020603050405020304" pitchFamily="18" charset="0"/>
                        </a:rPr>
                        <a:t>are the similarities and differences between different people’s stories?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spTree>
    <p:extLst>
      <p:ext uri="{BB962C8B-B14F-4D97-AF65-F5344CB8AC3E}">
        <p14:creationId xmlns:p14="http://schemas.microsoft.com/office/powerpoint/2010/main" val="3171360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a:t>
            </a:r>
            <a:r>
              <a:rPr lang="en-GB" sz="2400" b="1" u="sng" dirty="0">
                <a:latin typeface="Twinkl Cursive Unlooped" panose="02000000000000000000" pitchFamily="2" charset="0"/>
              </a:rPr>
              <a:t>O</a:t>
            </a:r>
            <a:r>
              <a:rPr lang="en-GB" sz="2400" b="1" u="sng" dirty="0" smtClean="0">
                <a:latin typeface="Twinkl Cursive Unlooped" panose="02000000000000000000" pitchFamily="2" charset="0"/>
              </a:rPr>
              <a:t>verview – Year 1/2 Year A</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2658736576"/>
              </p:ext>
            </p:extLst>
          </p:nvPr>
        </p:nvGraphicFramePr>
        <p:xfrm>
          <a:off x="189513" y="812981"/>
          <a:ext cx="9556882" cy="5539764"/>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434870">
                  <a:extLst>
                    <a:ext uri="{9D8B030D-6E8A-4147-A177-3AD203B41FA5}">
                      <a16:colId xmlns:a16="http://schemas.microsoft.com/office/drawing/2014/main" val="455180641"/>
                    </a:ext>
                  </a:extLst>
                </a:gridCol>
                <a:gridCol w="1294475">
                  <a:extLst>
                    <a:ext uri="{9D8B030D-6E8A-4147-A177-3AD203B41FA5}">
                      <a16:colId xmlns:a16="http://schemas.microsoft.com/office/drawing/2014/main" val="1184207852"/>
                    </a:ext>
                  </a:extLst>
                </a:gridCol>
                <a:gridCol w="1533832">
                  <a:extLst>
                    <a:ext uri="{9D8B030D-6E8A-4147-A177-3AD203B41FA5}">
                      <a16:colId xmlns:a16="http://schemas.microsoft.com/office/drawing/2014/main" val="900032119"/>
                    </a:ext>
                  </a:extLst>
                </a:gridCol>
                <a:gridCol w="1519084">
                  <a:extLst>
                    <a:ext uri="{9D8B030D-6E8A-4147-A177-3AD203B41FA5}">
                      <a16:colId xmlns:a16="http://schemas.microsoft.com/office/drawing/2014/main" val="2447619682"/>
                    </a:ext>
                  </a:extLst>
                </a:gridCol>
                <a:gridCol w="1445342">
                  <a:extLst>
                    <a:ext uri="{9D8B030D-6E8A-4147-A177-3AD203B41FA5}">
                      <a16:colId xmlns:a16="http://schemas.microsoft.com/office/drawing/2014/main" val="2930751043"/>
                    </a:ext>
                  </a:extLst>
                </a:gridCol>
                <a:gridCol w="1590537">
                  <a:extLst>
                    <a:ext uri="{9D8B030D-6E8A-4147-A177-3AD203B41FA5}">
                      <a16:colId xmlns:a16="http://schemas.microsoft.com/office/drawing/2014/main" val="1393506755"/>
                    </a:ext>
                  </a:extLst>
                </a:gridCol>
              </a:tblGrid>
              <a:tr h="274852">
                <a:tc>
                  <a:txBody>
                    <a:bodyPr/>
                    <a:lstStyle/>
                    <a:p>
                      <a:pPr algn="ctr">
                        <a:lnSpc>
                          <a:spcPct val="100000"/>
                        </a:lnSpc>
                        <a:spcAft>
                          <a:spcPts val="0"/>
                        </a:spcAft>
                      </a:pPr>
                      <a:r>
                        <a:rPr lang="en-GB" sz="800" b="0" dirty="0">
                          <a:solidFill>
                            <a:srgbClr val="000000"/>
                          </a:solidFill>
                          <a:effectLst/>
                          <a:latin typeface="Latina Essential Bold" panose="00000800000000000000" pitchFamily="50"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1809363">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1/2</a:t>
                      </a:r>
                    </a:p>
                    <a:p>
                      <a:pPr algn="ctr">
                        <a:lnSpc>
                          <a:spcPct val="100000"/>
                        </a:lnSpc>
                        <a:spcAft>
                          <a:spcPts val="0"/>
                        </a:spcAft>
                      </a:pP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What does it mean to belong to a faith community</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beliefs:</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that loving others is important in lots of communities</a:t>
                      </a:r>
                    </a:p>
                    <a:p>
                      <a:r>
                        <a:rPr lang="en-GB" sz="800" b="0" i="0" u="none" strike="noStrike" kern="1200" baseline="0" dirty="0" smtClean="0">
                          <a:solidFill>
                            <a:srgbClr val="7030A0"/>
                          </a:solidFill>
                          <a:latin typeface="Twinkl Cursive Unlooped" panose="02000000000000000000" pitchFamily="2" charset="0"/>
                          <a:ea typeface="+mn-ea"/>
                          <a:cs typeface="+mn-cs"/>
                        </a:rPr>
                        <a:t>• Say simply what Jesus and one other religious leader taught about loving other people</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an account of what happens at a traditional Christian and Jewish or Muslim welcome ceremony, and suggest what the actions and symbols mean</a:t>
                      </a:r>
                    </a:p>
                    <a:p>
                      <a:r>
                        <a:rPr lang="en-GB" sz="800" b="0" i="0" u="none" strike="noStrike" kern="1200" baseline="0" dirty="0" smtClean="0">
                          <a:solidFill>
                            <a:srgbClr val="FF0000"/>
                          </a:solidFill>
                          <a:latin typeface="Twinkl Cursive Unlooped" panose="02000000000000000000" pitchFamily="2" charset="0"/>
                          <a:ea typeface="+mn-ea"/>
                          <a:cs typeface="+mn-cs"/>
                        </a:rPr>
                        <a:t>• Identify at least two ways people show they love each other and belong to each other when they get married (Christian and/or Jewish and non-religious)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Give examples of ways in which people express their identity and belonging within faith communities and other communities,</a:t>
                      </a:r>
                    </a:p>
                    <a:p>
                      <a:r>
                        <a:rPr lang="en-GB" sz="800" b="0" i="0" u="none" strike="noStrike" kern="1200" baseline="0" dirty="0" smtClean="0">
                          <a:solidFill>
                            <a:srgbClr val="00B050"/>
                          </a:solidFill>
                          <a:latin typeface="Twinkl Cursive Unlooped" panose="02000000000000000000" pitchFamily="2" charset="0"/>
                          <a:ea typeface="+mn-ea"/>
                          <a:cs typeface="+mn-cs"/>
                        </a:rPr>
                        <a:t>responding sensitively to differences</a:t>
                      </a:r>
                    </a:p>
                    <a:p>
                      <a:r>
                        <a:rPr lang="en-GB" sz="800" b="0" i="0" u="none" strike="noStrike" kern="1200" baseline="0" dirty="0" smtClean="0">
                          <a:solidFill>
                            <a:srgbClr val="00B050"/>
                          </a:solidFill>
                          <a:latin typeface="Twinkl Cursive Unlooped" panose="02000000000000000000" pitchFamily="2" charset="0"/>
                          <a:ea typeface="+mn-ea"/>
                          <a:cs typeface="+mn-cs"/>
                        </a:rPr>
                        <a:t>• Talk about what they think is good about being in a community, for people in faith communities and for themselves, giving a</a:t>
                      </a:r>
                    </a:p>
                    <a:p>
                      <a:r>
                        <a:rPr lang="en-GB" sz="800" b="0" i="0" u="none" strike="noStrike" kern="1200" baseline="0" dirty="0" smtClean="0">
                          <a:solidFill>
                            <a:srgbClr val="00B050"/>
                          </a:solidFill>
                          <a:latin typeface="Twinkl Cursive Unlooped" panose="02000000000000000000" pitchFamily="2" charset="0"/>
                          <a:ea typeface="+mn-ea"/>
                          <a:cs typeface="+mn-cs"/>
                        </a:rPr>
                        <a:t>good reason for their ideas.</a:t>
                      </a:r>
                      <a:endParaRPr lang="en-GB" sz="800" b="1" dirty="0" smtClean="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Why does Christmas matter to Christians? (Incarnation</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that stories of Jesus’ life come from the Gospels</a:t>
                      </a:r>
                    </a:p>
                    <a:p>
                      <a:r>
                        <a:rPr lang="en-GB" sz="800" b="0" i="0" u="none" strike="noStrike" kern="1200" baseline="0" dirty="0" smtClean="0">
                          <a:solidFill>
                            <a:srgbClr val="7030A0"/>
                          </a:solidFill>
                          <a:latin typeface="Twinkl Cursive Unlooped" panose="02000000000000000000" pitchFamily="2" charset="0"/>
                          <a:ea typeface="+mn-ea"/>
                          <a:cs typeface="+mn-cs"/>
                        </a:rPr>
                        <a:t>• Give a clear, simple account of the story of Jesus’ birth and</a:t>
                      </a:r>
                    </a:p>
                    <a:p>
                      <a:r>
                        <a:rPr lang="en-GB" sz="800" b="0" i="0" u="none" strike="noStrike" kern="1200" baseline="0" dirty="0" smtClean="0">
                          <a:solidFill>
                            <a:srgbClr val="7030A0"/>
                          </a:solidFill>
                          <a:latin typeface="Twinkl Cursive Unlooped" panose="02000000000000000000" pitchFamily="2" charset="0"/>
                          <a:ea typeface="+mn-ea"/>
                          <a:cs typeface="+mn-cs"/>
                        </a:rPr>
                        <a:t>why Jesus is important for Christians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ways in which Christians use the story of the Nativity to guide their beliefs and actions at Christmas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and ask questions about Christmas for people who are Christians and for people who are not</a:t>
                      </a:r>
                    </a:p>
                    <a:p>
                      <a:r>
                        <a:rPr lang="en-GB" sz="800" b="0" i="0" u="none" strike="noStrike" kern="1200" baseline="0" dirty="0" smtClean="0">
                          <a:solidFill>
                            <a:srgbClr val="00B050"/>
                          </a:solidFill>
                          <a:latin typeface="Twinkl Cursive Unlooped" panose="02000000000000000000" pitchFamily="2" charset="0"/>
                          <a:ea typeface="+mn-ea"/>
                          <a:cs typeface="+mn-cs"/>
                        </a:rPr>
                        <a:t>• Decide what they personally have to be thankful for, giving a</a:t>
                      </a:r>
                    </a:p>
                    <a:p>
                      <a:r>
                        <a:rPr lang="en-GB" sz="800" b="0" i="0" u="none" strike="noStrike" kern="1200" baseline="0" dirty="0" smtClean="0">
                          <a:solidFill>
                            <a:srgbClr val="00B050"/>
                          </a:solidFill>
                          <a:latin typeface="Twinkl Cursive Unlooped" panose="02000000000000000000" pitchFamily="2" charset="0"/>
                          <a:ea typeface="+mn-ea"/>
                          <a:cs typeface="+mn-cs"/>
                        </a:rPr>
                        <a:t>reason for their ideas.</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Who is Jewish and how do they live? Double unit – Part </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1</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the words of the Shema as a Jewish prayer</a:t>
                      </a:r>
                    </a:p>
                    <a:p>
                      <a:r>
                        <a:rPr lang="en-GB" sz="800" b="0" i="0" u="none" strike="noStrike" kern="1200" baseline="0" dirty="0" smtClean="0">
                          <a:solidFill>
                            <a:srgbClr val="7030A0"/>
                          </a:solidFill>
                          <a:latin typeface="Twinkl Cursive Unlooped" panose="02000000000000000000" pitchFamily="2" charset="0"/>
                          <a:ea typeface="+mn-ea"/>
                          <a:cs typeface="+mn-cs"/>
                        </a:rPr>
                        <a:t>• Retell simply some stories used in Jewish celebrations</a:t>
                      </a:r>
                    </a:p>
                    <a:p>
                      <a:r>
                        <a:rPr lang="en-GB" sz="800" b="0" i="0" u="none" strike="noStrike" kern="1200" baseline="0" dirty="0" smtClean="0">
                          <a:solidFill>
                            <a:srgbClr val="7030A0"/>
                          </a:solidFill>
                          <a:latin typeface="Twinkl Cursive Unlooped" panose="02000000000000000000" pitchFamily="2" charset="0"/>
                          <a:ea typeface="+mn-ea"/>
                          <a:cs typeface="+mn-cs"/>
                        </a:rPr>
                        <a:t>(e.g. Chanukah)</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how the stories used in celebrations</a:t>
                      </a:r>
                    </a:p>
                    <a:p>
                      <a:r>
                        <a:rPr lang="en-GB" sz="800" b="0" i="0" u="none" strike="noStrike" kern="1200" baseline="0" dirty="0" smtClean="0">
                          <a:solidFill>
                            <a:srgbClr val="7030A0"/>
                          </a:solidFill>
                          <a:latin typeface="Twinkl Cursive Unlooped" panose="02000000000000000000" pitchFamily="2" charset="0"/>
                          <a:ea typeface="+mn-ea"/>
                          <a:cs typeface="+mn-cs"/>
                        </a:rPr>
                        <a:t>(e.g. Shabbat, Chanukah) remind Jews about what God is like</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Jewish people celebrate special times (e.g. Shabbat, Sukkot, Chanukah)</a:t>
                      </a:r>
                    </a:p>
                    <a:p>
                      <a:r>
                        <a:rPr lang="en-GB" sz="800" b="0" i="0" u="none" strike="noStrike" kern="1200" baseline="0" dirty="0" smtClean="0">
                          <a:solidFill>
                            <a:srgbClr val="FF0000"/>
                          </a:solidFill>
                          <a:latin typeface="Twinkl Cursive Unlooped" panose="02000000000000000000" pitchFamily="2" charset="0"/>
                          <a:ea typeface="+mn-ea"/>
                          <a:cs typeface="+mn-cs"/>
                        </a:rPr>
                        <a:t>• Make links between Jewish ideas of God found in the stories and how people live</a:t>
                      </a:r>
                    </a:p>
                    <a:p>
                      <a:r>
                        <a:rPr lang="en-GB" sz="800" b="0" i="0" u="none" strike="noStrike" kern="1200" baseline="0" dirty="0" smtClean="0">
                          <a:solidFill>
                            <a:srgbClr val="FF0000"/>
                          </a:solidFill>
                          <a:latin typeface="Twinkl Cursive Unlooped" panose="02000000000000000000" pitchFamily="2" charset="0"/>
                          <a:ea typeface="+mn-ea"/>
                          <a:cs typeface="+mn-cs"/>
                        </a:rPr>
                        <a:t>• Give an example of how some Jewish people might remember God in different ways (e.g. </a:t>
                      </a:r>
                      <a:r>
                        <a:rPr lang="en-GB" sz="800" b="0" i="1" u="none" strike="noStrike" kern="1200" baseline="0" dirty="0" smtClean="0">
                          <a:solidFill>
                            <a:srgbClr val="FF0000"/>
                          </a:solidFill>
                          <a:latin typeface="Twinkl Cursive Unlooped" panose="02000000000000000000" pitchFamily="2" charset="0"/>
                          <a:ea typeface="+mn-ea"/>
                          <a:cs typeface="+mn-cs"/>
                        </a:rPr>
                        <a:t>mezuzah</a:t>
                      </a:r>
                      <a:r>
                        <a:rPr lang="en-GB" sz="800" b="0" i="0" u="none" strike="noStrike" kern="1200" baseline="0" dirty="0" smtClean="0">
                          <a:solidFill>
                            <a:srgbClr val="FF0000"/>
                          </a:solidFill>
                          <a:latin typeface="Twinkl Cursive Unlooped" panose="02000000000000000000" pitchFamily="2" charset="0"/>
                          <a:ea typeface="+mn-ea"/>
                          <a:cs typeface="+mn-cs"/>
                        </a:rPr>
                        <a:t>, on Shabbat)</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Talk about what they think is good about reflecting, thanking, praising and remembering for Jewish people, giving a good</a:t>
                      </a:r>
                    </a:p>
                    <a:p>
                      <a:r>
                        <a:rPr lang="en-GB" sz="800" b="0" i="0" u="none" strike="noStrike" kern="1200" baseline="0" dirty="0" smtClean="0">
                          <a:solidFill>
                            <a:srgbClr val="00B050"/>
                          </a:solidFill>
                          <a:latin typeface="Twinkl Cursive Unlooped" panose="02000000000000000000" pitchFamily="2" charset="0"/>
                          <a:ea typeface="+mn-ea"/>
                          <a:cs typeface="+mn-cs"/>
                        </a:rPr>
                        <a:t>reason for their ideas</a:t>
                      </a:r>
                    </a:p>
                    <a:p>
                      <a:r>
                        <a:rPr lang="en-GB" sz="800" b="0" i="0" u="none" strike="noStrike" kern="1200" baseline="0" dirty="0" smtClean="0">
                          <a:solidFill>
                            <a:srgbClr val="00B050"/>
                          </a:solidFill>
                          <a:latin typeface="Twinkl Cursive Unlooped" panose="02000000000000000000" pitchFamily="2" charset="0"/>
                          <a:ea typeface="+mn-ea"/>
                          <a:cs typeface="+mn-cs"/>
                        </a:rPr>
                        <a:t>• Give a good reason for their ideas about whether reflecting, thanking, praising and remembering have something to say to them too.</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Who is Jewish and how do they live? Double unit – Part </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2</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the words of the Shema as a Jewish prayer</a:t>
                      </a:r>
                    </a:p>
                    <a:p>
                      <a:r>
                        <a:rPr lang="en-GB" sz="800" b="0" i="0" u="none" strike="noStrike" kern="1200" baseline="0" dirty="0" smtClean="0">
                          <a:solidFill>
                            <a:srgbClr val="7030A0"/>
                          </a:solidFill>
                          <a:latin typeface="Twinkl Cursive Unlooped" panose="02000000000000000000" pitchFamily="2" charset="0"/>
                          <a:ea typeface="+mn-ea"/>
                          <a:cs typeface="+mn-cs"/>
                        </a:rPr>
                        <a:t>• Retell simply some stories used in Jewish celebrations</a:t>
                      </a:r>
                    </a:p>
                    <a:p>
                      <a:r>
                        <a:rPr lang="en-GB" sz="800" b="0" i="0" u="none" strike="noStrike" kern="1200" baseline="0" dirty="0" smtClean="0">
                          <a:solidFill>
                            <a:srgbClr val="7030A0"/>
                          </a:solidFill>
                          <a:latin typeface="Twinkl Cursive Unlooped" panose="02000000000000000000" pitchFamily="2" charset="0"/>
                          <a:ea typeface="+mn-ea"/>
                          <a:cs typeface="+mn-cs"/>
                        </a:rPr>
                        <a:t>(e.g. Chanukah)</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how the stories used in celebrations</a:t>
                      </a:r>
                    </a:p>
                    <a:p>
                      <a:r>
                        <a:rPr lang="en-GB" sz="800" b="0" i="0" u="none" strike="noStrike" kern="1200" baseline="0" dirty="0" smtClean="0">
                          <a:solidFill>
                            <a:srgbClr val="7030A0"/>
                          </a:solidFill>
                          <a:latin typeface="Twinkl Cursive Unlooped" panose="02000000000000000000" pitchFamily="2" charset="0"/>
                          <a:ea typeface="+mn-ea"/>
                          <a:cs typeface="+mn-cs"/>
                        </a:rPr>
                        <a:t>(e.g. Shabbat, Chanukah) remind Jews about what God is like</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Jewish people celebrate special times (e.g. Shabbat, Sukkot, Chanukah)</a:t>
                      </a:r>
                    </a:p>
                    <a:p>
                      <a:r>
                        <a:rPr lang="en-GB" sz="800" b="0" i="0" u="none" strike="noStrike" kern="1200" baseline="0" dirty="0" smtClean="0">
                          <a:solidFill>
                            <a:srgbClr val="FF0000"/>
                          </a:solidFill>
                          <a:latin typeface="Twinkl Cursive Unlooped" panose="02000000000000000000" pitchFamily="2" charset="0"/>
                          <a:ea typeface="+mn-ea"/>
                          <a:cs typeface="+mn-cs"/>
                        </a:rPr>
                        <a:t>• Make links between Jewish ideas of God found in the stories and how people live</a:t>
                      </a:r>
                    </a:p>
                    <a:p>
                      <a:r>
                        <a:rPr lang="en-GB" sz="800" b="0" i="0" u="none" strike="noStrike" kern="1200" baseline="0" dirty="0" smtClean="0">
                          <a:solidFill>
                            <a:srgbClr val="FF0000"/>
                          </a:solidFill>
                          <a:latin typeface="Twinkl Cursive Unlooped" panose="02000000000000000000" pitchFamily="2" charset="0"/>
                          <a:ea typeface="+mn-ea"/>
                          <a:cs typeface="+mn-cs"/>
                        </a:rPr>
                        <a:t>• Give an example of how some Jewish people might remember God in different ways (e.g. </a:t>
                      </a:r>
                      <a:r>
                        <a:rPr lang="en-GB" sz="800" b="0" i="1" u="none" strike="noStrike" kern="1200" baseline="0" dirty="0" smtClean="0">
                          <a:solidFill>
                            <a:srgbClr val="FF0000"/>
                          </a:solidFill>
                          <a:latin typeface="Twinkl Cursive Unlooped" panose="02000000000000000000" pitchFamily="2" charset="0"/>
                          <a:ea typeface="+mn-ea"/>
                          <a:cs typeface="+mn-cs"/>
                        </a:rPr>
                        <a:t>mezuzah</a:t>
                      </a:r>
                      <a:r>
                        <a:rPr lang="en-GB" sz="800" b="0" i="0" u="none" strike="noStrike" kern="1200" baseline="0" dirty="0" smtClean="0">
                          <a:solidFill>
                            <a:srgbClr val="FF0000"/>
                          </a:solidFill>
                          <a:latin typeface="Twinkl Cursive Unlooped" panose="02000000000000000000" pitchFamily="2" charset="0"/>
                          <a:ea typeface="+mn-ea"/>
                          <a:cs typeface="+mn-cs"/>
                        </a:rPr>
                        <a:t>, on Shabbat)</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Talk about what they think is good about reflecting, thanking, praising and remembering for Jewish people, giving a good</a:t>
                      </a:r>
                    </a:p>
                    <a:p>
                      <a:r>
                        <a:rPr lang="en-GB" sz="800" b="0" i="0" u="none" strike="noStrike" kern="1200" baseline="0" dirty="0" smtClean="0">
                          <a:solidFill>
                            <a:srgbClr val="00B050"/>
                          </a:solidFill>
                          <a:latin typeface="Twinkl Cursive Unlooped" panose="02000000000000000000" pitchFamily="2" charset="0"/>
                          <a:ea typeface="+mn-ea"/>
                          <a:cs typeface="+mn-cs"/>
                        </a:rPr>
                        <a:t>reason for their ideas</a:t>
                      </a:r>
                    </a:p>
                    <a:p>
                      <a:r>
                        <a:rPr lang="en-GB" sz="800" b="0" i="0" u="none" strike="noStrike" kern="1200" baseline="0" dirty="0" smtClean="0">
                          <a:solidFill>
                            <a:srgbClr val="00B050"/>
                          </a:solidFill>
                          <a:latin typeface="Twinkl Cursive Unlooped" panose="02000000000000000000" pitchFamily="2" charset="0"/>
                          <a:ea typeface="+mn-ea"/>
                          <a:cs typeface="+mn-cs"/>
                        </a:rPr>
                        <a:t>• Give a good reason for their ideas about whether reflecting, thanking, praising and remembering have something to say to them too.</a:t>
                      </a:r>
                      <a:endParaRPr lang="en-GB" sz="800" dirty="0" smtClean="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What do Christians believe God is like? (God</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1000" b="0" dirty="0" smtClean="0">
                        <a:effectLst/>
                        <a:latin typeface="Twinkl Cursive Unlooped" panose="02000000000000000000" pitchFamily="2" charset="0"/>
                        <a:ea typeface="Calibri" panose="020F0502020204030204" pitchFamily="34"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what a parable is</a:t>
                      </a:r>
                    </a:p>
                    <a:p>
                      <a:r>
                        <a:rPr lang="en-GB" sz="800" b="0" i="0" u="none" strike="noStrike" kern="1200" baseline="0" dirty="0" smtClean="0">
                          <a:solidFill>
                            <a:srgbClr val="7030A0"/>
                          </a:solidFill>
                          <a:latin typeface="Twinkl Cursive Unlooped" panose="02000000000000000000" pitchFamily="2" charset="0"/>
                          <a:ea typeface="+mn-ea"/>
                          <a:cs typeface="+mn-cs"/>
                        </a:rPr>
                        <a:t>• Tell the story of the Lost Son from the Bible</a:t>
                      </a:r>
                    </a:p>
                    <a:p>
                      <a:r>
                        <a:rPr lang="en-GB" sz="800" b="0" i="0" u="none" strike="noStrike" kern="1200" baseline="0" dirty="0" smtClean="0">
                          <a:solidFill>
                            <a:srgbClr val="7030A0"/>
                          </a:solidFill>
                          <a:latin typeface="Twinkl Cursive Unlooped" panose="02000000000000000000" pitchFamily="2" charset="0"/>
                          <a:ea typeface="+mn-ea"/>
                          <a:cs typeface="+mn-cs"/>
                        </a:rPr>
                        <a:t>simply and recognise a link with the Christian</a:t>
                      </a:r>
                    </a:p>
                    <a:p>
                      <a:r>
                        <a:rPr lang="en-GB" sz="800" b="0" i="0" u="none" strike="noStrike" kern="1200" baseline="0" dirty="0" smtClean="0">
                          <a:solidFill>
                            <a:srgbClr val="7030A0"/>
                          </a:solidFill>
                          <a:latin typeface="Twinkl Cursive Unlooped" panose="02000000000000000000" pitchFamily="2" charset="0"/>
                          <a:ea typeface="+mn-ea"/>
                          <a:cs typeface="+mn-cs"/>
                        </a:rPr>
                        <a:t>idea of God as a forgiving Father</a:t>
                      </a:r>
                    </a:p>
                    <a:p>
                      <a:r>
                        <a:rPr lang="en-GB" sz="800" b="0" i="0" u="none" strike="noStrike" kern="1200" baseline="0" dirty="0" smtClean="0">
                          <a:solidFill>
                            <a:srgbClr val="7030A0"/>
                          </a:solidFill>
                          <a:latin typeface="Twinkl Cursive Unlooped" panose="02000000000000000000" pitchFamily="2" charset="0"/>
                          <a:ea typeface="+mn-ea"/>
                          <a:cs typeface="+mn-cs"/>
                        </a:rPr>
                        <a:t>• Give clear, simple accounts of what the story</a:t>
                      </a:r>
                    </a:p>
                    <a:p>
                      <a:r>
                        <a:rPr lang="en-GB" sz="800" b="0" i="0" u="none" strike="noStrike" kern="1200" baseline="0" dirty="0" smtClean="0">
                          <a:solidFill>
                            <a:srgbClr val="7030A0"/>
                          </a:solidFill>
                          <a:latin typeface="Twinkl Cursive Unlooped" panose="02000000000000000000" pitchFamily="2" charset="0"/>
                          <a:ea typeface="+mn-ea"/>
                          <a:cs typeface="+mn-cs"/>
                        </a:rPr>
                        <a:t>means to Christians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at least two examples of a way in which Christians show their belief in God as loving and forgiving (e.g. by saying sorry, by seeing God as welcoming them back; by forgiving others)</a:t>
                      </a:r>
                    </a:p>
                    <a:p>
                      <a:r>
                        <a:rPr lang="en-GB" sz="800" b="0" i="0" u="none" strike="noStrike" kern="1200" baseline="0" dirty="0" smtClean="0">
                          <a:solidFill>
                            <a:srgbClr val="FF0000"/>
                          </a:solidFill>
                          <a:latin typeface="Twinkl Cursive Unlooped" panose="02000000000000000000" pitchFamily="2" charset="0"/>
                          <a:ea typeface="+mn-ea"/>
                          <a:cs typeface="+mn-cs"/>
                        </a:rPr>
                        <a:t>• Give an example of how Christians put their</a:t>
                      </a:r>
                    </a:p>
                    <a:p>
                      <a:r>
                        <a:rPr lang="en-GB" sz="800" b="0" i="0" u="none" strike="noStrike" kern="1200" baseline="0" dirty="0" smtClean="0">
                          <a:solidFill>
                            <a:srgbClr val="FF0000"/>
                          </a:solidFill>
                          <a:latin typeface="Twinkl Cursive Unlooped" panose="02000000000000000000" pitchFamily="2" charset="0"/>
                          <a:ea typeface="+mn-ea"/>
                          <a:cs typeface="+mn-cs"/>
                        </a:rPr>
                        <a:t>beliefs into practice in worship (e.g. by saying</a:t>
                      </a:r>
                    </a:p>
                    <a:p>
                      <a:r>
                        <a:rPr lang="en-GB" sz="800" b="0" i="0" u="none" strike="noStrike" kern="1200" baseline="0" dirty="0" smtClean="0">
                          <a:solidFill>
                            <a:srgbClr val="FF0000"/>
                          </a:solidFill>
                          <a:latin typeface="Twinkl Cursive Unlooped" panose="02000000000000000000" pitchFamily="2" charset="0"/>
                          <a:ea typeface="+mn-ea"/>
                          <a:cs typeface="+mn-cs"/>
                        </a:rPr>
                        <a:t>sorry to God)</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and ask questions about whether they can learn anything from the story for themselves, exploring different ideas</a:t>
                      </a:r>
                    </a:p>
                    <a:p>
                      <a:r>
                        <a:rPr lang="en-GB" sz="800" b="0" i="0" u="none" strike="noStrike" kern="1200" baseline="0" dirty="0" smtClean="0">
                          <a:solidFill>
                            <a:srgbClr val="00B050"/>
                          </a:solidFill>
                          <a:latin typeface="Twinkl Cursive Unlooped" panose="02000000000000000000" pitchFamily="2" charset="0"/>
                          <a:ea typeface="+mn-ea"/>
                          <a:cs typeface="+mn-cs"/>
                        </a:rPr>
                        <a:t>• Give a reason for the ideas they have and the</a:t>
                      </a:r>
                    </a:p>
                    <a:p>
                      <a:r>
                        <a:rPr lang="en-GB" sz="800" b="0" i="0" u="none" strike="noStrike" kern="1200" baseline="0" dirty="0" smtClean="0">
                          <a:solidFill>
                            <a:srgbClr val="00B050"/>
                          </a:solidFill>
                          <a:latin typeface="Twinkl Cursive Unlooped" panose="02000000000000000000" pitchFamily="2" charset="0"/>
                          <a:ea typeface="+mn-ea"/>
                          <a:cs typeface="+mn-cs"/>
                        </a:rPr>
                        <a:t>connections they make.</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How should we care for others and the world and why does it matter</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a story or text that says something about each person being unique and valuable</a:t>
                      </a:r>
                    </a:p>
                    <a:p>
                      <a:r>
                        <a:rPr lang="en-GB" sz="800" b="0" i="0" u="none" strike="noStrike" kern="1200" baseline="0" dirty="0" smtClean="0">
                          <a:solidFill>
                            <a:srgbClr val="7030A0"/>
                          </a:solidFill>
                          <a:latin typeface="Twinkl Cursive Unlooped" panose="02000000000000000000" pitchFamily="2" charset="0"/>
                          <a:ea typeface="+mn-ea"/>
                          <a:cs typeface="+mn-cs"/>
                        </a:rPr>
                        <a:t>• Give an example of a key belief some people find in one of these stories (e.g. that God loves all people)</a:t>
                      </a:r>
                    </a:p>
                    <a:p>
                      <a:r>
                        <a:rPr lang="en-GB" sz="800" b="0" i="0" u="none" strike="noStrike" kern="1200" baseline="0" dirty="0" smtClean="0">
                          <a:solidFill>
                            <a:srgbClr val="7030A0"/>
                          </a:solidFill>
                          <a:latin typeface="Twinkl Cursive Unlooped" panose="02000000000000000000" pitchFamily="2" charset="0"/>
                          <a:ea typeface="+mn-ea"/>
                          <a:cs typeface="+mn-cs"/>
                        </a:rPr>
                        <a:t>• Give a clear, simple account of what Genesis 1 tells Christians and Jews about the natural world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an example of how people show that they care for others (e.g. by giving to charity), making a link to one of the stories</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Christians and Jews can show care for the natural earth</a:t>
                      </a:r>
                    </a:p>
                    <a:p>
                      <a:r>
                        <a:rPr lang="en-GB" sz="800" b="0" i="0" u="none" strike="noStrike" kern="1200" baseline="0" dirty="0" smtClean="0">
                          <a:solidFill>
                            <a:srgbClr val="FF0000"/>
                          </a:solidFill>
                          <a:latin typeface="Twinkl Cursive Unlooped" panose="02000000000000000000" pitchFamily="2" charset="0"/>
                          <a:ea typeface="+mn-ea"/>
                          <a:cs typeface="+mn-cs"/>
                        </a:rPr>
                        <a:t>• Say why Christians and Jews might look after the natural world</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and ask questions about what difference believing in God makes to how people treat each other and the</a:t>
                      </a:r>
                    </a:p>
                    <a:p>
                      <a:r>
                        <a:rPr lang="en-GB" sz="800" b="0" i="0" u="none" strike="noStrike" kern="1200" baseline="0" dirty="0" smtClean="0">
                          <a:solidFill>
                            <a:srgbClr val="00B050"/>
                          </a:solidFill>
                          <a:latin typeface="Twinkl Cursive Unlooped" panose="02000000000000000000" pitchFamily="2" charset="0"/>
                          <a:ea typeface="+mn-ea"/>
                          <a:cs typeface="+mn-cs"/>
                        </a:rPr>
                        <a:t>natural world</a:t>
                      </a:r>
                    </a:p>
                    <a:p>
                      <a:r>
                        <a:rPr lang="en-GB" sz="800" b="0" i="0" u="none" strike="noStrike" kern="1200" baseline="0" dirty="0" smtClean="0">
                          <a:solidFill>
                            <a:srgbClr val="00B050"/>
                          </a:solidFill>
                          <a:latin typeface="Twinkl Cursive Unlooped" panose="02000000000000000000" pitchFamily="2" charset="0"/>
                          <a:ea typeface="+mn-ea"/>
                          <a:cs typeface="+mn-cs"/>
                        </a:rPr>
                        <a:t>• Give good reasons why everyone (religious and non-religious) should care for others and look after the natural world.</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2"/>
          <a:stretch>
            <a:fillRect/>
          </a:stretch>
        </p:blipFill>
        <p:spPr>
          <a:xfrm>
            <a:off x="9142402" y="184377"/>
            <a:ext cx="603993" cy="628604"/>
          </a:xfrm>
          <a:prstGeom prst="rect">
            <a:avLst/>
          </a:prstGeom>
        </p:spPr>
      </p:pic>
    </p:spTree>
    <p:extLst>
      <p:ext uri="{BB962C8B-B14F-4D97-AF65-F5344CB8AC3E}">
        <p14:creationId xmlns:p14="http://schemas.microsoft.com/office/powerpoint/2010/main" val="820555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a:t>
            </a:r>
            <a:r>
              <a:rPr lang="en-GB" sz="2400" b="1" u="sng" dirty="0">
                <a:latin typeface="Twinkl Cursive Unlooped" panose="02000000000000000000" pitchFamily="2" charset="0"/>
              </a:rPr>
              <a:t>O</a:t>
            </a:r>
            <a:r>
              <a:rPr lang="en-GB" sz="2400" b="1" u="sng" dirty="0" smtClean="0">
                <a:latin typeface="Twinkl Cursive Unlooped" panose="02000000000000000000" pitchFamily="2" charset="0"/>
              </a:rPr>
              <a:t>verview – Year 1/2 Year B</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101243011"/>
              </p:ext>
            </p:extLst>
          </p:nvPr>
        </p:nvGraphicFramePr>
        <p:xfrm>
          <a:off x="189513" y="707866"/>
          <a:ext cx="9556882" cy="6050766"/>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313500">
                  <a:extLst>
                    <a:ext uri="{9D8B030D-6E8A-4147-A177-3AD203B41FA5}">
                      <a16:colId xmlns:a16="http://schemas.microsoft.com/office/drawing/2014/main" val="455180641"/>
                    </a:ext>
                  </a:extLst>
                </a:gridCol>
                <a:gridCol w="1489587">
                  <a:extLst>
                    <a:ext uri="{9D8B030D-6E8A-4147-A177-3AD203B41FA5}">
                      <a16:colId xmlns:a16="http://schemas.microsoft.com/office/drawing/2014/main" val="1184207852"/>
                    </a:ext>
                  </a:extLst>
                </a:gridCol>
                <a:gridCol w="1489587">
                  <a:extLst>
                    <a:ext uri="{9D8B030D-6E8A-4147-A177-3AD203B41FA5}">
                      <a16:colId xmlns:a16="http://schemas.microsoft.com/office/drawing/2014/main" val="900032119"/>
                    </a:ext>
                  </a:extLst>
                </a:gridCol>
                <a:gridCol w="1432534">
                  <a:extLst>
                    <a:ext uri="{9D8B030D-6E8A-4147-A177-3AD203B41FA5}">
                      <a16:colId xmlns:a16="http://schemas.microsoft.com/office/drawing/2014/main" val="2447619682"/>
                    </a:ext>
                  </a:extLst>
                </a:gridCol>
                <a:gridCol w="1616278">
                  <a:extLst>
                    <a:ext uri="{9D8B030D-6E8A-4147-A177-3AD203B41FA5}">
                      <a16:colId xmlns:a16="http://schemas.microsoft.com/office/drawing/2014/main" val="2930751043"/>
                    </a:ext>
                  </a:extLst>
                </a:gridCol>
                <a:gridCol w="1476654">
                  <a:extLst>
                    <a:ext uri="{9D8B030D-6E8A-4147-A177-3AD203B41FA5}">
                      <a16:colId xmlns:a16="http://schemas.microsoft.com/office/drawing/2014/main" val="1393506755"/>
                    </a:ext>
                  </a:extLst>
                </a:gridCol>
              </a:tblGrid>
              <a:tr h="265535">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776315">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1/2</a:t>
                      </a:r>
                    </a:p>
                    <a:p>
                      <a:pPr algn="ctr">
                        <a:lnSpc>
                          <a:spcPct val="100000"/>
                        </a:lnSpc>
                        <a:spcAft>
                          <a:spcPts val="0"/>
                        </a:spcAft>
                      </a:pP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B</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Who do Christians say made the</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world? (Creation) </a:t>
                      </a:r>
                    </a:p>
                    <a:p>
                      <a:pPr>
                        <a:lnSpc>
                          <a:spcPct val="115000"/>
                        </a:lnSpc>
                        <a:spcAft>
                          <a:spcPts val="0"/>
                        </a:spcAft>
                      </a:pPr>
                      <a:endParaRPr lang="en-GB" sz="900" b="0" baseline="0" dirty="0" smtClean="0">
                        <a:solidFill>
                          <a:srgbClr val="7030A0"/>
                        </a:solidFill>
                        <a:effectLst/>
                        <a:latin typeface="Latina Essential Light" panose="00000400000000000000" pitchFamily="50"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Retell the story of creation from Genesis 1:1–2:3 simply</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that ‘Creation’ is the beginning of the ‘big story’ of</a:t>
                      </a:r>
                    </a:p>
                    <a:p>
                      <a:r>
                        <a:rPr lang="en-GB" sz="800" b="0" i="0" u="none" strike="noStrike" kern="1200" baseline="0" dirty="0" smtClean="0">
                          <a:solidFill>
                            <a:srgbClr val="7030A0"/>
                          </a:solidFill>
                          <a:latin typeface="Twinkl Cursive Unlooped" panose="02000000000000000000" pitchFamily="2" charset="0"/>
                          <a:ea typeface="+mn-ea"/>
                          <a:cs typeface="+mn-cs"/>
                        </a:rPr>
                        <a:t>the Bible</a:t>
                      </a:r>
                    </a:p>
                    <a:p>
                      <a:r>
                        <a:rPr lang="en-GB" sz="800" b="0" i="0" u="none" strike="noStrike" kern="1200" baseline="0" dirty="0" smtClean="0">
                          <a:solidFill>
                            <a:srgbClr val="7030A0"/>
                          </a:solidFill>
                          <a:latin typeface="Twinkl Cursive Unlooped" panose="02000000000000000000" pitchFamily="2" charset="0"/>
                          <a:ea typeface="+mn-ea"/>
                          <a:cs typeface="+mn-cs"/>
                        </a:rPr>
                        <a:t>• Say what the story tells Christians about God, Creation and the</a:t>
                      </a:r>
                    </a:p>
                    <a:p>
                      <a:r>
                        <a:rPr lang="en-GB" sz="800" b="0" i="0" u="none" strike="noStrike" kern="1200" baseline="0" dirty="0" smtClean="0">
                          <a:solidFill>
                            <a:srgbClr val="7030A0"/>
                          </a:solidFill>
                          <a:latin typeface="Twinkl Cursive Unlooped" panose="02000000000000000000" pitchFamily="2" charset="0"/>
                          <a:ea typeface="+mn-ea"/>
                          <a:cs typeface="+mn-cs"/>
                        </a:rPr>
                        <a:t>world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at least one example of what Christians do to say ‘thank you’ to God for Creation</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and ask questions about living in an amazing world</a:t>
                      </a:r>
                    </a:p>
                    <a:p>
                      <a:r>
                        <a:rPr lang="en-GB" sz="800" b="0" i="0" u="none" strike="noStrike" kern="1200" baseline="0" dirty="0" smtClean="0">
                          <a:solidFill>
                            <a:srgbClr val="00B050"/>
                          </a:solidFill>
                          <a:latin typeface="Twinkl Cursive Unlooped" panose="02000000000000000000" pitchFamily="2" charset="0"/>
                          <a:ea typeface="+mn-ea"/>
                          <a:cs typeface="+mn-cs"/>
                        </a:rPr>
                        <a:t>• Give a reason for the ideas they have and the connections they</a:t>
                      </a:r>
                    </a:p>
                    <a:p>
                      <a:r>
                        <a:rPr lang="en-GB" sz="800" b="0" i="0" u="none" strike="noStrike" kern="1200" baseline="0" dirty="0" smtClean="0">
                          <a:solidFill>
                            <a:srgbClr val="00B050"/>
                          </a:solidFill>
                          <a:latin typeface="Twinkl Cursive Unlooped" panose="02000000000000000000" pitchFamily="2" charset="0"/>
                          <a:ea typeface="+mn-ea"/>
                          <a:cs typeface="+mn-cs"/>
                        </a:rPr>
                        <a:t>make between the Jewish/Christian Creation story and the</a:t>
                      </a:r>
                    </a:p>
                    <a:p>
                      <a:r>
                        <a:rPr lang="en-GB" sz="800" b="0" i="0" u="none" strike="noStrike" kern="1200" baseline="0" dirty="0" smtClean="0">
                          <a:solidFill>
                            <a:srgbClr val="00B050"/>
                          </a:solidFill>
                          <a:latin typeface="Twinkl Cursive Unlooped" panose="02000000000000000000" pitchFamily="2" charset="0"/>
                          <a:ea typeface="+mn-ea"/>
                          <a:cs typeface="+mn-cs"/>
                        </a:rPr>
                        <a:t>world they live in.</a:t>
                      </a:r>
                      <a:endParaRPr lang="en-GB" sz="800" b="0"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What is the ‘good news’ Christians say Jesus brings? (</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Gospel)</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Tell stories from the Bible and recognise a link with the concept</a:t>
                      </a:r>
                    </a:p>
                    <a:p>
                      <a:r>
                        <a:rPr lang="en-GB" sz="800" b="0" i="0" u="none" strike="noStrike" kern="1200" baseline="0" dirty="0" smtClean="0">
                          <a:solidFill>
                            <a:srgbClr val="7030A0"/>
                          </a:solidFill>
                          <a:latin typeface="Twinkl Cursive Unlooped" panose="02000000000000000000" pitchFamily="2" charset="0"/>
                          <a:ea typeface="+mn-ea"/>
                          <a:cs typeface="+mn-cs"/>
                        </a:rPr>
                        <a:t>of ‘Gospel’ or ‘good news’</a:t>
                      </a:r>
                    </a:p>
                    <a:p>
                      <a:r>
                        <a:rPr lang="en-GB" sz="800" b="0" i="0" u="none" strike="noStrike" kern="1200" baseline="0" dirty="0" smtClean="0">
                          <a:solidFill>
                            <a:srgbClr val="7030A0"/>
                          </a:solidFill>
                          <a:latin typeface="Twinkl Cursive Unlooped" panose="02000000000000000000" pitchFamily="2" charset="0"/>
                          <a:ea typeface="+mn-ea"/>
                          <a:cs typeface="+mn-cs"/>
                        </a:rPr>
                        <a:t>• Give clear, simple accounts of what Bible texts (such as the story of Matthew the tax collector) mean to Christians</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that Jesus gives instructions to people about how to behave</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at least two examples of ways in which Christians follow the teachings studied about forgiveness and peace, and bringing good news to the friendless</a:t>
                      </a:r>
                    </a:p>
                    <a:p>
                      <a:r>
                        <a:rPr lang="en-GB" sz="800" b="0" i="0" u="none" strike="noStrike" kern="1200" baseline="0" dirty="0" smtClean="0">
                          <a:solidFill>
                            <a:srgbClr val="FF0000"/>
                          </a:solidFill>
                          <a:latin typeface="Twinkl Cursive Unlooped" panose="02000000000000000000" pitchFamily="2" charset="0"/>
                          <a:ea typeface="+mn-ea"/>
                          <a:cs typeface="+mn-cs"/>
                        </a:rPr>
                        <a:t>• Give at least two examples of how Christians put these beliefs into practice in the Church community and their own lives (for example: charity, confession)</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and ask questions about whether Jesus’ ‘good news’ is only good news for Christians, or if there are things</a:t>
                      </a:r>
                    </a:p>
                    <a:p>
                      <a:r>
                        <a:rPr lang="en-GB" sz="800" b="0" i="0" u="none" strike="noStrike" kern="1200" baseline="0" dirty="0" smtClean="0">
                          <a:solidFill>
                            <a:srgbClr val="00B050"/>
                          </a:solidFill>
                          <a:latin typeface="Twinkl Cursive Unlooped" panose="02000000000000000000" pitchFamily="2" charset="0"/>
                          <a:ea typeface="+mn-ea"/>
                          <a:cs typeface="+mn-cs"/>
                        </a:rPr>
                        <a:t>for anyone to learn about how to live, giving a good reason for their ideas.</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US" sz="1000" b="1" dirty="0">
                          <a:effectLst/>
                          <a:latin typeface="Twinkl Cursive Unlooped" panose="02000000000000000000" pitchFamily="2" charset="0"/>
                          <a:ea typeface="Calibri" panose="020F0502020204030204" pitchFamily="34" charset="0"/>
                          <a:cs typeface="Times New Roman" panose="02020603050405020304" pitchFamily="18" charset="0"/>
                        </a:rPr>
                        <a:t>Who is a Muslim and how do they live? Double unit – Part </a:t>
                      </a:r>
                      <a:r>
                        <a:rPr lang="en-US"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1</a:t>
                      </a:r>
                    </a:p>
                    <a:p>
                      <a:r>
                        <a:rPr lang="en-GB" sz="78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780" b="0" i="0" u="none" strike="noStrike" kern="1200" baseline="0" dirty="0" smtClean="0">
                          <a:solidFill>
                            <a:srgbClr val="7030A0"/>
                          </a:solidFill>
                          <a:latin typeface="Twinkl Cursive Unlooped" panose="02000000000000000000" pitchFamily="2" charset="0"/>
                          <a:ea typeface="+mn-ea"/>
                          <a:cs typeface="+mn-cs"/>
                        </a:rPr>
                        <a:t>• Recognise the words of the </a:t>
                      </a:r>
                      <a:r>
                        <a:rPr lang="en-GB" sz="780" b="0" i="1" u="none" strike="noStrike" kern="1200" baseline="0" dirty="0" err="1" smtClean="0">
                          <a:solidFill>
                            <a:srgbClr val="7030A0"/>
                          </a:solidFill>
                          <a:latin typeface="Twinkl Cursive Unlooped" panose="02000000000000000000" pitchFamily="2" charset="0"/>
                          <a:ea typeface="+mn-ea"/>
                          <a:cs typeface="+mn-cs"/>
                        </a:rPr>
                        <a:t>Shahadah</a:t>
                      </a:r>
                      <a:r>
                        <a:rPr lang="en-GB" sz="780" b="0" i="1" u="none" strike="noStrike" kern="1200" baseline="0" dirty="0" smtClean="0">
                          <a:solidFill>
                            <a:srgbClr val="7030A0"/>
                          </a:solidFill>
                          <a:latin typeface="Twinkl Cursive Unlooped" panose="02000000000000000000" pitchFamily="2" charset="0"/>
                          <a:ea typeface="+mn-ea"/>
                          <a:cs typeface="+mn-cs"/>
                        </a:rPr>
                        <a:t> </a:t>
                      </a:r>
                      <a:r>
                        <a:rPr lang="en-GB" sz="780" b="0" i="0" u="none" strike="noStrike" kern="1200" baseline="0" dirty="0" smtClean="0">
                          <a:solidFill>
                            <a:srgbClr val="7030A0"/>
                          </a:solidFill>
                          <a:latin typeface="Twinkl Cursive Unlooped" panose="02000000000000000000" pitchFamily="2" charset="0"/>
                          <a:ea typeface="+mn-ea"/>
                          <a:cs typeface="+mn-cs"/>
                        </a:rPr>
                        <a:t>and that it is very</a:t>
                      </a:r>
                    </a:p>
                    <a:p>
                      <a:r>
                        <a:rPr lang="en-GB" sz="780" b="0" i="0" u="none" strike="noStrike" kern="1200" baseline="0" dirty="0" smtClean="0">
                          <a:solidFill>
                            <a:srgbClr val="7030A0"/>
                          </a:solidFill>
                          <a:latin typeface="Twinkl Cursive Unlooped" panose="02000000000000000000" pitchFamily="2" charset="0"/>
                          <a:ea typeface="+mn-ea"/>
                          <a:cs typeface="+mn-cs"/>
                        </a:rPr>
                        <a:t>important for Muslims</a:t>
                      </a:r>
                    </a:p>
                    <a:p>
                      <a:r>
                        <a:rPr lang="en-GB" sz="780" b="0" i="0" u="none" strike="noStrike" kern="1200" baseline="0" dirty="0" smtClean="0">
                          <a:solidFill>
                            <a:srgbClr val="7030A0"/>
                          </a:solidFill>
                          <a:latin typeface="Twinkl Cursive Unlooped" panose="02000000000000000000" pitchFamily="2" charset="0"/>
                          <a:ea typeface="+mn-ea"/>
                          <a:cs typeface="+mn-cs"/>
                        </a:rPr>
                        <a:t>• Identify some of the key Muslim beliefs about God found in the </a:t>
                      </a:r>
                      <a:r>
                        <a:rPr lang="en-GB" sz="780" b="0" i="1" u="none" strike="noStrike" kern="1200" baseline="0" dirty="0" err="1" smtClean="0">
                          <a:solidFill>
                            <a:srgbClr val="7030A0"/>
                          </a:solidFill>
                          <a:latin typeface="Twinkl Cursive Unlooped" panose="02000000000000000000" pitchFamily="2" charset="0"/>
                          <a:ea typeface="+mn-ea"/>
                          <a:cs typeface="+mn-cs"/>
                        </a:rPr>
                        <a:t>Shahadah</a:t>
                      </a:r>
                      <a:r>
                        <a:rPr lang="en-GB" sz="780" b="0" i="1" u="none" strike="noStrike" kern="1200" baseline="0" dirty="0" smtClean="0">
                          <a:solidFill>
                            <a:srgbClr val="7030A0"/>
                          </a:solidFill>
                          <a:latin typeface="Twinkl Cursive Unlooped" panose="02000000000000000000" pitchFamily="2" charset="0"/>
                          <a:ea typeface="+mn-ea"/>
                          <a:cs typeface="+mn-cs"/>
                        </a:rPr>
                        <a:t> </a:t>
                      </a:r>
                      <a:r>
                        <a:rPr lang="en-GB" sz="780" b="0" i="0" u="none" strike="noStrike" kern="1200" baseline="0" dirty="0" smtClean="0">
                          <a:solidFill>
                            <a:srgbClr val="7030A0"/>
                          </a:solidFill>
                          <a:latin typeface="Twinkl Cursive Unlooped" panose="02000000000000000000" pitchFamily="2" charset="0"/>
                          <a:ea typeface="+mn-ea"/>
                          <a:cs typeface="+mn-cs"/>
                        </a:rPr>
                        <a:t>and the 99 names of Allah, and give a simple description of what some of them mean</a:t>
                      </a:r>
                    </a:p>
                    <a:p>
                      <a:r>
                        <a:rPr lang="en-GB" sz="780" b="0" i="0" u="none" strike="noStrike" kern="1200" baseline="0" dirty="0" smtClean="0">
                          <a:solidFill>
                            <a:srgbClr val="7030A0"/>
                          </a:solidFill>
                          <a:latin typeface="Twinkl Cursive Unlooped" panose="02000000000000000000" pitchFamily="2" charset="0"/>
                          <a:ea typeface="+mn-ea"/>
                          <a:cs typeface="+mn-cs"/>
                        </a:rPr>
                        <a:t>• Give examples of how stories about the Prophet show what Muslims believe about Muhammad</a:t>
                      </a:r>
                    </a:p>
                    <a:p>
                      <a:r>
                        <a:rPr lang="en-GB" sz="78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780" b="0" i="0" u="none" strike="noStrike" kern="1200" baseline="0" dirty="0" smtClean="0">
                          <a:solidFill>
                            <a:srgbClr val="FF0000"/>
                          </a:solidFill>
                          <a:latin typeface="Twinkl Cursive Unlooped" panose="02000000000000000000" pitchFamily="2" charset="0"/>
                          <a:ea typeface="+mn-ea"/>
                          <a:cs typeface="+mn-cs"/>
                        </a:rPr>
                        <a:t>• Give examples of how Muslims use the </a:t>
                      </a:r>
                      <a:r>
                        <a:rPr lang="en-GB" sz="780" b="0" i="1" u="none" strike="noStrike" kern="1200" baseline="0" dirty="0" err="1" smtClean="0">
                          <a:solidFill>
                            <a:srgbClr val="FF0000"/>
                          </a:solidFill>
                          <a:latin typeface="Twinkl Cursive Unlooped" panose="02000000000000000000" pitchFamily="2" charset="0"/>
                          <a:ea typeface="+mn-ea"/>
                          <a:cs typeface="+mn-cs"/>
                        </a:rPr>
                        <a:t>Shahadah</a:t>
                      </a:r>
                      <a:r>
                        <a:rPr lang="en-GB" sz="780" b="0" i="1" u="none" strike="noStrike" kern="1200" baseline="0" dirty="0" smtClean="0">
                          <a:solidFill>
                            <a:srgbClr val="FF0000"/>
                          </a:solidFill>
                          <a:latin typeface="Twinkl Cursive Unlooped" panose="02000000000000000000" pitchFamily="2" charset="0"/>
                          <a:ea typeface="+mn-ea"/>
                          <a:cs typeface="+mn-cs"/>
                        </a:rPr>
                        <a:t> </a:t>
                      </a:r>
                      <a:r>
                        <a:rPr lang="en-GB" sz="780" b="0" i="0" u="none" strike="noStrike" kern="1200" baseline="0" dirty="0" smtClean="0">
                          <a:solidFill>
                            <a:srgbClr val="FF0000"/>
                          </a:solidFill>
                          <a:latin typeface="Twinkl Cursive Unlooped" panose="02000000000000000000" pitchFamily="2" charset="0"/>
                          <a:ea typeface="+mn-ea"/>
                          <a:cs typeface="+mn-cs"/>
                        </a:rPr>
                        <a:t>to show what matters to them</a:t>
                      </a:r>
                    </a:p>
                    <a:p>
                      <a:r>
                        <a:rPr lang="en-GB" sz="780" b="0" i="0" u="none" strike="noStrike" kern="1200" baseline="0" dirty="0" smtClean="0">
                          <a:solidFill>
                            <a:srgbClr val="FF0000"/>
                          </a:solidFill>
                          <a:latin typeface="Twinkl Cursive Unlooped" panose="02000000000000000000" pitchFamily="2" charset="0"/>
                          <a:ea typeface="+mn-ea"/>
                          <a:cs typeface="+mn-cs"/>
                        </a:rPr>
                        <a:t>• Give examples of how Muslims use stories about the Prophet to guide their beliefs and actions (e.g. care for creation, fast in</a:t>
                      </a:r>
                    </a:p>
                    <a:p>
                      <a:r>
                        <a:rPr lang="en-GB" sz="780" b="0" i="0" u="none" strike="noStrike" kern="1200" baseline="0" dirty="0" smtClean="0">
                          <a:solidFill>
                            <a:srgbClr val="FF0000"/>
                          </a:solidFill>
                          <a:latin typeface="Twinkl Cursive Unlooped" panose="02000000000000000000" pitchFamily="2" charset="0"/>
                          <a:ea typeface="+mn-ea"/>
                          <a:cs typeface="+mn-cs"/>
                        </a:rPr>
                        <a:t>Ramadan)</a:t>
                      </a:r>
                    </a:p>
                    <a:p>
                      <a:r>
                        <a:rPr lang="en-GB" sz="780" b="0" i="0" u="none" strike="noStrike" kern="1200" baseline="0" dirty="0" smtClean="0">
                          <a:solidFill>
                            <a:srgbClr val="FF0000"/>
                          </a:solidFill>
                          <a:latin typeface="Twinkl Cursive Unlooped" panose="02000000000000000000" pitchFamily="2" charset="0"/>
                          <a:ea typeface="+mn-ea"/>
                          <a:cs typeface="+mn-cs"/>
                        </a:rPr>
                        <a:t>• Give examples of how Muslims put their beliefs about prayer into action</a:t>
                      </a:r>
                    </a:p>
                    <a:p>
                      <a:r>
                        <a:rPr lang="en-GB" sz="78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780" b="0" i="0" u="none" strike="noStrike" kern="1200" baseline="0" dirty="0" smtClean="0">
                          <a:solidFill>
                            <a:srgbClr val="00B050"/>
                          </a:solidFill>
                          <a:latin typeface="Twinkl Cursive Unlooped" panose="02000000000000000000" pitchFamily="2" charset="0"/>
                          <a:ea typeface="+mn-ea"/>
                          <a:cs typeface="+mn-cs"/>
                        </a:rPr>
                        <a:t>• Think, talk about and ask questions about Muslim beliefs and ways of living</a:t>
                      </a:r>
                    </a:p>
                    <a:p>
                      <a:r>
                        <a:rPr lang="en-GB" sz="780" b="0" i="0" u="none" strike="noStrike" kern="1200" baseline="0" dirty="0" smtClean="0">
                          <a:solidFill>
                            <a:srgbClr val="00B050"/>
                          </a:solidFill>
                          <a:latin typeface="Twinkl Cursive Unlooped" panose="02000000000000000000" pitchFamily="2" charset="0"/>
                          <a:ea typeface="+mn-ea"/>
                          <a:cs typeface="+mn-cs"/>
                        </a:rPr>
                        <a:t>• Talk about what they think is good for Muslims about prayer, respect, celebration and self-control, giving a good reason for their ideas</a:t>
                      </a:r>
                    </a:p>
                    <a:p>
                      <a:r>
                        <a:rPr lang="en-GB" sz="780" b="0" i="0" u="none" strike="noStrike" kern="1200" baseline="0" dirty="0" smtClean="0">
                          <a:solidFill>
                            <a:srgbClr val="00B050"/>
                          </a:solidFill>
                          <a:latin typeface="Twinkl Cursive Unlooped" panose="02000000000000000000" pitchFamily="2" charset="0"/>
                          <a:ea typeface="+mn-ea"/>
                          <a:cs typeface="+mn-cs"/>
                        </a:rPr>
                        <a:t>• Give a good reason for their ideas about whether prayer, respect, celebration and self-control have something to say to them too.</a:t>
                      </a:r>
                      <a:endParaRPr lang="en-GB" sz="78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Why does Easter matter to Christians? (Salvation</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p>
                      <a:pPr algn="l"/>
                      <a:r>
                        <a:rPr lang="en-GB" sz="800" b="1" i="0" u="none" strike="noStrike" baseline="0" dirty="0" smtClean="0">
                          <a:solidFill>
                            <a:srgbClr val="673A8F"/>
                          </a:solidFill>
                          <a:latin typeface="Twinkl Cursive Unlooped" panose="02000000000000000000" pitchFamily="2" charset="0"/>
                        </a:rPr>
                        <a:t>Make sense of belief:</a:t>
                      </a:r>
                    </a:p>
                    <a:p>
                      <a:pPr algn="l"/>
                      <a:r>
                        <a:rPr lang="en-GB" sz="800" b="0" i="0" u="none" strike="noStrike" baseline="0" dirty="0" smtClean="0">
                          <a:solidFill>
                            <a:srgbClr val="673A8F"/>
                          </a:solidFill>
                          <a:latin typeface="Twinkl Cursive Unlooped" panose="02000000000000000000" pitchFamily="2" charset="0"/>
                        </a:rPr>
                        <a:t>• Recognise that Incarnation and Salvation are part of a ‘big story’ of the Bible</a:t>
                      </a:r>
                    </a:p>
                    <a:p>
                      <a:pPr algn="l"/>
                      <a:r>
                        <a:rPr lang="en-GB" sz="800" b="0" i="0" u="none" strike="noStrike" baseline="0" dirty="0" smtClean="0">
                          <a:solidFill>
                            <a:srgbClr val="673A8F"/>
                          </a:solidFill>
                          <a:latin typeface="Twinkl Cursive Unlooped" panose="02000000000000000000" pitchFamily="2" charset="0"/>
                        </a:rPr>
                        <a:t>• Tell stories of Holy Week and Easter from the Bible and recognise a link with the idea of Salvation (Jesus rescuing people)</a:t>
                      </a:r>
                    </a:p>
                    <a:p>
                      <a:pPr algn="l"/>
                      <a:r>
                        <a:rPr lang="en-GB" sz="800" b="1" i="0" u="none" strike="noStrike" baseline="0" dirty="0" smtClean="0">
                          <a:solidFill>
                            <a:srgbClr val="FF0000"/>
                          </a:solidFill>
                          <a:latin typeface="Twinkl Cursive Unlooped" panose="02000000000000000000" pitchFamily="2" charset="0"/>
                        </a:rPr>
                        <a:t>Understand the impact:</a:t>
                      </a:r>
                    </a:p>
                    <a:p>
                      <a:pPr algn="l"/>
                      <a:r>
                        <a:rPr lang="en-GB" sz="800" b="0" i="0" u="none" strike="noStrike" baseline="0" dirty="0" smtClean="0">
                          <a:solidFill>
                            <a:srgbClr val="FF0000"/>
                          </a:solidFill>
                          <a:latin typeface="Twinkl Cursive Unlooped" panose="02000000000000000000" pitchFamily="2" charset="0"/>
                        </a:rPr>
                        <a:t>• Give at least three examples of how  Christians show their</a:t>
                      </a:r>
                    </a:p>
                    <a:p>
                      <a:pPr algn="l"/>
                      <a:r>
                        <a:rPr lang="en-GB" sz="800" b="0" i="0" u="none" strike="noStrike" baseline="0" dirty="0" smtClean="0">
                          <a:solidFill>
                            <a:srgbClr val="FF0000"/>
                          </a:solidFill>
                          <a:latin typeface="Twinkl Cursive Unlooped" panose="02000000000000000000" pitchFamily="2" charset="0"/>
                        </a:rPr>
                        <a:t>beliefs about Jesus’ death and resurrection in church worship at Easter</a:t>
                      </a:r>
                    </a:p>
                    <a:p>
                      <a:pPr algn="l"/>
                      <a:r>
                        <a:rPr lang="en-GB" sz="800" b="1" i="0" u="none" strike="noStrike" baseline="0" dirty="0" smtClean="0">
                          <a:solidFill>
                            <a:srgbClr val="00B050"/>
                          </a:solidFill>
                          <a:latin typeface="Twinkl Cursive Unlooped" panose="02000000000000000000" pitchFamily="2" charset="0"/>
                        </a:rPr>
                        <a:t>Make connections:</a:t>
                      </a:r>
                    </a:p>
                    <a:p>
                      <a:pPr algn="l"/>
                      <a:r>
                        <a:rPr lang="en-GB" sz="800" b="0" i="0" u="none" strike="noStrike" baseline="0" dirty="0" smtClean="0">
                          <a:solidFill>
                            <a:srgbClr val="00B050"/>
                          </a:solidFill>
                          <a:latin typeface="Twinkl Cursive Unlooped" panose="02000000000000000000" pitchFamily="2" charset="0"/>
                        </a:rPr>
                        <a:t>• Think, talk and ask questions about whether the story of Easter</a:t>
                      </a:r>
                    </a:p>
                    <a:p>
                      <a:pPr algn="l"/>
                      <a:r>
                        <a:rPr lang="en-GB" sz="800" b="0" i="0" u="none" strike="noStrike" baseline="0" dirty="0" smtClean="0">
                          <a:solidFill>
                            <a:srgbClr val="00B050"/>
                          </a:solidFill>
                          <a:latin typeface="Twinkl Cursive Unlooped" panose="02000000000000000000" pitchFamily="2" charset="0"/>
                        </a:rPr>
                        <a:t>only has something to say to Christians, or if it has anything to say to pupils about sadness, hope or heaven, exploring different ideas and giving a good reason for their ideas.</a:t>
                      </a:r>
                      <a:endParaRPr lang="en-GB" sz="800" dirty="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US" sz="1000" b="1" dirty="0">
                          <a:effectLst/>
                          <a:latin typeface="Twinkl Cursive Unlooped" panose="02000000000000000000" pitchFamily="2" charset="0"/>
                          <a:ea typeface="Calibri" panose="020F0502020204030204" pitchFamily="34" charset="0"/>
                          <a:cs typeface="Times New Roman" panose="02020603050405020304" pitchFamily="18" charset="0"/>
                        </a:rPr>
                        <a:t>Who is a Muslim and how do they live? Double unit – Part </a:t>
                      </a:r>
                      <a:r>
                        <a:rPr lang="en-US"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2</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the words of the </a:t>
                      </a:r>
                      <a:r>
                        <a:rPr lang="en-GB" sz="800" b="0" i="1" u="none" strike="noStrike" kern="1200" baseline="0" dirty="0" err="1" smtClean="0">
                          <a:solidFill>
                            <a:srgbClr val="7030A0"/>
                          </a:solidFill>
                          <a:latin typeface="Twinkl Cursive Unlooped" panose="02000000000000000000" pitchFamily="2" charset="0"/>
                          <a:ea typeface="+mn-ea"/>
                          <a:cs typeface="+mn-cs"/>
                        </a:rPr>
                        <a:t>Shahadah</a:t>
                      </a:r>
                      <a:r>
                        <a:rPr lang="en-GB" sz="800" b="0" i="1" u="none" strike="noStrike" kern="1200" baseline="0" dirty="0" smtClean="0">
                          <a:solidFill>
                            <a:srgbClr val="7030A0"/>
                          </a:solidFill>
                          <a:latin typeface="Twinkl Cursive Unlooped" panose="02000000000000000000" pitchFamily="2" charset="0"/>
                          <a:ea typeface="+mn-ea"/>
                          <a:cs typeface="+mn-cs"/>
                        </a:rPr>
                        <a:t> </a:t>
                      </a:r>
                      <a:r>
                        <a:rPr lang="en-GB" sz="800" b="0" i="0" u="none" strike="noStrike" kern="1200" baseline="0" dirty="0" smtClean="0">
                          <a:solidFill>
                            <a:srgbClr val="7030A0"/>
                          </a:solidFill>
                          <a:latin typeface="Twinkl Cursive Unlooped" panose="02000000000000000000" pitchFamily="2" charset="0"/>
                          <a:ea typeface="+mn-ea"/>
                          <a:cs typeface="+mn-cs"/>
                        </a:rPr>
                        <a:t>and that it is very</a:t>
                      </a:r>
                    </a:p>
                    <a:p>
                      <a:r>
                        <a:rPr lang="en-GB" sz="800" b="0" i="0" u="none" strike="noStrike" kern="1200" baseline="0" dirty="0" smtClean="0">
                          <a:solidFill>
                            <a:srgbClr val="7030A0"/>
                          </a:solidFill>
                          <a:latin typeface="Twinkl Cursive Unlooped" panose="02000000000000000000" pitchFamily="2" charset="0"/>
                          <a:ea typeface="+mn-ea"/>
                          <a:cs typeface="+mn-cs"/>
                        </a:rPr>
                        <a:t>important for Muslims</a:t>
                      </a:r>
                    </a:p>
                    <a:p>
                      <a:r>
                        <a:rPr lang="en-GB" sz="800" b="0" i="0" u="none" strike="noStrike" kern="1200" baseline="0" dirty="0" smtClean="0">
                          <a:solidFill>
                            <a:srgbClr val="7030A0"/>
                          </a:solidFill>
                          <a:latin typeface="Twinkl Cursive Unlooped" panose="02000000000000000000" pitchFamily="2" charset="0"/>
                          <a:ea typeface="+mn-ea"/>
                          <a:cs typeface="+mn-cs"/>
                        </a:rPr>
                        <a:t>• Identify some of the key Muslim beliefs about God found in the </a:t>
                      </a:r>
                      <a:r>
                        <a:rPr lang="en-GB" sz="800" b="0" i="1" u="none" strike="noStrike" kern="1200" baseline="0" dirty="0" err="1" smtClean="0">
                          <a:solidFill>
                            <a:srgbClr val="7030A0"/>
                          </a:solidFill>
                          <a:latin typeface="Twinkl Cursive Unlooped" panose="02000000000000000000" pitchFamily="2" charset="0"/>
                          <a:ea typeface="+mn-ea"/>
                          <a:cs typeface="+mn-cs"/>
                        </a:rPr>
                        <a:t>Shahadah</a:t>
                      </a:r>
                      <a:r>
                        <a:rPr lang="en-GB" sz="800" b="0" i="1" u="none" strike="noStrike" kern="1200" baseline="0" dirty="0" smtClean="0">
                          <a:solidFill>
                            <a:srgbClr val="7030A0"/>
                          </a:solidFill>
                          <a:latin typeface="Twinkl Cursive Unlooped" panose="02000000000000000000" pitchFamily="2" charset="0"/>
                          <a:ea typeface="+mn-ea"/>
                          <a:cs typeface="+mn-cs"/>
                        </a:rPr>
                        <a:t> </a:t>
                      </a:r>
                      <a:r>
                        <a:rPr lang="en-GB" sz="800" b="0" i="0" u="none" strike="noStrike" kern="1200" baseline="0" dirty="0" smtClean="0">
                          <a:solidFill>
                            <a:srgbClr val="7030A0"/>
                          </a:solidFill>
                          <a:latin typeface="Twinkl Cursive Unlooped" panose="02000000000000000000" pitchFamily="2" charset="0"/>
                          <a:ea typeface="+mn-ea"/>
                          <a:cs typeface="+mn-cs"/>
                        </a:rPr>
                        <a:t>and the 99 names of Allah, and give a simple description of what some of them mean</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how stories about the Prophet show what Muslims believe about Muhammad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Muslims use the </a:t>
                      </a:r>
                      <a:r>
                        <a:rPr lang="en-GB" sz="800" b="0" i="1" u="none" strike="noStrike" kern="1200" baseline="0" dirty="0" err="1" smtClean="0">
                          <a:solidFill>
                            <a:srgbClr val="FF0000"/>
                          </a:solidFill>
                          <a:latin typeface="Twinkl Cursive Unlooped" panose="02000000000000000000" pitchFamily="2" charset="0"/>
                          <a:ea typeface="+mn-ea"/>
                          <a:cs typeface="+mn-cs"/>
                        </a:rPr>
                        <a:t>Shahadah</a:t>
                      </a:r>
                      <a:r>
                        <a:rPr lang="en-GB" sz="800" b="0" i="1" u="none" strike="noStrike" kern="1200" baseline="0" dirty="0" smtClean="0">
                          <a:solidFill>
                            <a:srgbClr val="FF0000"/>
                          </a:solidFill>
                          <a:latin typeface="Twinkl Cursive Unlooped" panose="02000000000000000000" pitchFamily="2" charset="0"/>
                          <a:ea typeface="+mn-ea"/>
                          <a:cs typeface="+mn-cs"/>
                        </a:rPr>
                        <a:t> </a:t>
                      </a:r>
                      <a:r>
                        <a:rPr lang="en-GB" sz="800" b="0" i="0" u="none" strike="noStrike" kern="1200" baseline="0" dirty="0" smtClean="0">
                          <a:solidFill>
                            <a:srgbClr val="FF0000"/>
                          </a:solidFill>
                          <a:latin typeface="Twinkl Cursive Unlooped" panose="02000000000000000000" pitchFamily="2" charset="0"/>
                          <a:ea typeface="+mn-ea"/>
                          <a:cs typeface="+mn-cs"/>
                        </a:rPr>
                        <a:t>to show what matters to them</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Muslims use stories about the Prophet to guide their beliefs and actions (e.g. care for creation, fast in</a:t>
                      </a:r>
                    </a:p>
                    <a:p>
                      <a:r>
                        <a:rPr lang="en-GB" sz="800" b="0" i="0" u="none" strike="noStrike" kern="1200" baseline="0" dirty="0" smtClean="0">
                          <a:solidFill>
                            <a:srgbClr val="FF0000"/>
                          </a:solidFill>
                          <a:latin typeface="Twinkl Cursive Unlooped" panose="02000000000000000000" pitchFamily="2" charset="0"/>
                          <a:ea typeface="+mn-ea"/>
                          <a:cs typeface="+mn-cs"/>
                        </a:rPr>
                        <a:t>Ramadan)</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Muslims put their beliefs about prayer into action</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Think, talk about and ask questions about Muslim beliefs and ways of living</a:t>
                      </a:r>
                    </a:p>
                    <a:p>
                      <a:r>
                        <a:rPr lang="en-GB" sz="800" b="0" i="0" u="none" strike="noStrike" kern="1200" baseline="0" dirty="0" smtClean="0">
                          <a:solidFill>
                            <a:srgbClr val="00B050"/>
                          </a:solidFill>
                          <a:latin typeface="Twinkl Cursive Unlooped" panose="02000000000000000000" pitchFamily="2" charset="0"/>
                          <a:ea typeface="+mn-ea"/>
                          <a:cs typeface="+mn-cs"/>
                        </a:rPr>
                        <a:t>• Talk about what they think is good for Muslims about prayer, respect, celebration and self-control, giving a good reason for their ideas</a:t>
                      </a:r>
                    </a:p>
                    <a:p>
                      <a:r>
                        <a:rPr lang="en-GB" sz="800" b="0" i="0" u="none" strike="noStrike" kern="1200" baseline="0" dirty="0" smtClean="0">
                          <a:solidFill>
                            <a:srgbClr val="00B050"/>
                          </a:solidFill>
                          <a:latin typeface="Twinkl Cursive Unlooped" panose="02000000000000000000" pitchFamily="2" charset="0"/>
                          <a:ea typeface="+mn-ea"/>
                          <a:cs typeface="+mn-cs"/>
                        </a:rPr>
                        <a:t>• Give a good reason for their ideas about whether prayer, respect, celebration and self-control have something to say to them too.</a:t>
                      </a:r>
                      <a:endParaRPr lang="en-GB" sz="800" dirty="0" smtClean="0">
                        <a:solidFill>
                          <a:srgbClr val="00B05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l">
                        <a:lnSpc>
                          <a:spcPct val="107000"/>
                        </a:lnSpc>
                        <a:spcAft>
                          <a:spcPts val="800"/>
                        </a:spcAft>
                      </a:pPr>
                      <a:endParaRPr lang="en-GB" sz="1200" dirty="0">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800"/>
                        </a:spcAft>
                      </a:pPr>
                      <a:r>
                        <a:rPr lang="en-GB" sz="1000" b="1" dirty="0">
                          <a:effectLst/>
                          <a:latin typeface="Twinkl Cursive Unlooped" panose="02000000000000000000" pitchFamily="2" charset="0"/>
                          <a:ea typeface="Calibri" panose="020F0502020204030204" pitchFamily="34" charset="0"/>
                          <a:cs typeface="Times New Roman" panose="02020603050405020304" pitchFamily="18" charset="0"/>
                        </a:rPr>
                        <a:t>What makes some people and places in Cornwall sacred? (Curriculum </a:t>
                      </a:r>
                      <a:r>
                        <a:rPr lang="en-GB" sz="1000" b="1" dirty="0" err="1">
                          <a:effectLst/>
                          <a:latin typeface="Twinkl Cursive Unlooped" panose="02000000000000000000" pitchFamily="2" charset="0"/>
                          <a:ea typeface="Calibri" panose="020F0502020204030204" pitchFamily="34" charset="0"/>
                          <a:cs typeface="Times New Roman" panose="02020603050405020304" pitchFamily="18" charset="0"/>
                        </a:rPr>
                        <a:t>Kernewick</a:t>
                      </a:r>
                      <a:r>
                        <a:rPr lang="en-GB" sz="1000" b="1" dirty="0" smtClean="0">
                          <a:effectLst/>
                          <a:latin typeface="Twinkl Cursive Unlooped" panose="02000000000000000000" pitchFamily="2" charset="0"/>
                          <a:ea typeface="Calibri" panose="020F0502020204030204" pitchFamily="34" charset="0"/>
                          <a:cs typeface="Times New Roman" panose="02020603050405020304" pitchFamily="18" charset="0"/>
                        </a:rPr>
                        <a:t>)</a:t>
                      </a: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Recognise that there are special people and places in Cornwall that are sacred to believers</a:t>
                      </a:r>
                    </a:p>
                    <a:p>
                      <a:r>
                        <a:rPr lang="en-GB" sz="800" b="0" i="0" u="none" strike="noStrike" kern="1200" baseline="0" dirty="0" smtClean="0">
                          <a:solidFill>
                            <a:srgbClr val="7030A0"/>
                          </a:solidFill>
                          <a:latin typeface="Twinkl Cursive Unlooped" panose="02000000000000000000" pitchFamily="2" charset="0"/>
                          <a:ea typeface="+mn-ea"/>
                          <a:cs typeface="+mn-cs"/>
                        </a:rPr>
                        <a:t>Identify at least three sacred/holy places in Cornwall and give a</a:t>
                      </a:r>
                    </a:p>
                    <a:p>
                      <a:r>
                        <a:rPr lang="en-GB" sz="800" b="0" i="0" u="none" strike="noStrike" kern="1200" baseline="0" dirty="0" smtClean="0">
                          <a:solidFill>
                            <a:srgbClr val="7030A0"/>
                          </a:solidFill>
                          <a:latin typeface="Twinkl Cursive Unlooped" panose="02000000000000000000" pitchFamily="2" charset="0"/>
                          <a:ea typeface="+mn-ea"/>
                          <a:cs typeface="+mn-cs"/>
                        </a:rPr>
                        <a:t>simple account of how they are used, why they are important and what people do there</a:t>
                      </a:r>
                    </a:p>
                    <a:p>
                      <a:r>
                        <a:rPr lang="en-GB" sz="800" b="0" i="0" u="none" strike="noStrike" kern="1200" baseline="0" dirty="0" smtClean="0">
                          <a:solidFill>
                            <a:srgbClr val="7030A0"/>
                          </a:solidFill>
                          <a:latin typeface="Twinkl Cursive Unlooped" panose="02000000000000000000" pitchFamily="2" charset="0"/>
                          <a:ea typeface="+mn-ea"/>
                          <a:cs typeface="+mn-cs"/>
                        </a:rPr>
                        <a:t>Re-tell a story about a Cornish Saint and connect this story to the local area</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Give examples of stories, objects and symbols used in churches, which show what people believe</a:t>
                      </a:r>
                    </a:p>
                    <a:p>
                      <a:r>
                        <a:rPr lang="en-GB" sz="800" b="0" i="0" u="none" strike="noStrike" kern="1200" baseline="0" dirty="0" smtClean="0">
                          <a:solidFill>
                            <a:srgbClr val="FF0000"/>
                          </a:solidFill>
                          <a:latin typeface="Twinkl Cursive Unlooped" panose="02000000000000000000" pitchFamily="2" charset="0"/>
                          <a:ea typeface="+mn-ea"/>
                          <a:cs typeface="+mn-cs"/>
                        </a:rPr>
                        <a:t>Talk about why some people and places are considered to be sacred in Cornwall and how communities celebrate this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Think, talk and ask good questions about what happens at a sacred place saying what they think about these questions, giving good reasons for their ideas</a:t>
                      </a:r>
                    </a:p>
                    <a:p>
                      <a:r>
                        <a:rPr lang="en-GB" sz="800" b="0" i="0" u="none" strike="noStrike" kern="1200" baseline="0" dirty="0" smtClean="0">
                          <a:solidFill>
                            <a:srgbClr val="00B050"/>
                          </a:solidFill>
                          <a:latin typeface="Twinkl Cursive Unlooped" panose="02000000000000000000" pitchFamily="2" charset="0"/>
                          <a:ea typeface="+mn-ea"/>
                          <a:cs typeface="+mn-cs"/>
                        </a:rPr>
                        <a:t>Talk about what makes some places special to people in Cornwall and what the difference is between some sacred places</a:t>
                      </a:r>
                      <a:endParaRPr lang="en-GB" sz="1200" dirty="0">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2"/>
          <a:stretch>
            <a:fillRect/>
          </a:stretch>
        </p:blipFill>
        <p:spPr>
          <a:xfrm>
            <a:off x="9142402" y="184377"/>
            <a:ext cx="603993" cy="628604"/>
          </a:xfrm>
          <a:prstGeom prst="rect">
            <a:avLst/>
          </a:prstGeom>
        </p:spPr>
      </p:pic>
    </p:spTree>
    <p:extLst>
      <p:ext uri="{BB962C8B-B14F-4D97-AF65-F5344CB8AC3E}">
        <p14:creationId xmlns:p14="http://schemas.microsoft.com/office/powerpoint/2010/main" val="1368037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a:t>
            </a:r>
            <a:r>
              <a:rPr lang="en-GB" sz="2400" b="1" u="sng" dirty="0">
                <a:latin typeface="Twinkl Cursive Unlooped" panose="02000000000000000000" pitchFamily="2" charset="0"/>
              </a:rPr>
              <a:t>O</a:t>
            </a:r>
            <a:r>
              <a:rPr lang="en-GB" sz="2400" b="1" u="sng" dirty="0" smtClean="0">
                <a:latin typeface="Twinkl Cursive Unlooped" panose="02000000000000000000" pitchFamily="2" charset="0"/>
              </a:rPr>
              <a:t>verview – Year 3/4 Year A</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799504350"/>
              </p:ext>
            </p:extLst>
          </p:nvPr>
        </p:nvGraphicFramePr>
        <p:xfrm>
          <a:off x="189513" y="812981"/>
          <a:ext cx="9556882" cy="5853407"/>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434870">
                  <a:extLst>
                    <a:ext uri="{9D8B030D-6E8A-4147-A177-3AD203B41FA5}">
                      <a16:colId xmlns:a16="http://schemas.microsoft.com/office/drawing/2014/main" val="455180641"/>
                    </a:ext>
                  </a:extLst>
                </a:gridCol>
                <a:gridCol w="1422906">
                  <a:extLst>
                    <a:ext uri="{9D8B030D-6E8A-4147-A177-3AD203B41FA5}">
                      <a16:colId xmlns:a16="http://schemas.microsoft.com/office/drawing/2014/main" val="1184207852"/>
                    </a:ext>
                  </a:extLst>
                </a:gridCol>
                <a:gridCol w="1530402">
                  <a:extLst>
                    <a:ext uri="{9D8B030D-6E8A-4147-A177-3AD203B41FA5}">
                      <a16:colId xmlns:a16="http://schemas.microsoft.com/office/drawing/2014/main" val="900032119"/>
                    </a:ext>
                  </a:extLst>
                </a:gridCol>
                <a:gridCol w="1615309">
                  <a:extLst>
                    <a:ext uri="{9D8B030D-6E8A-4147-A177-3AD203B41FA5}">
                      <a16:colId xmlns:a16="http://schemas.microsoft.com/office/drawing/2014/main" val="2447619682"/>
                    </a:ext>
                  </a:extLst>
                </a:gridCol>
                <a:gridCol w="1297858">
                  <a:extLst>
                    <a:ext uri="{9D8B030D-6E8A-4147-A177-3AD203B41FA5}">
                      <a16:colId xmlns:a16="http://schemas.microsoft.com/office/drawing/2014/main" val="2930751043"/>
                    </a:ext>
                  </a:extLst>
                </a:gridCol>
                <a:gridCol w="1516795">
                  <a:extLst>
                    <a:ext uri="{9D8B030D-6E8A-4147-A177-3AD203B41FA5}">
                      <a16:colId xmlns:a16="http://schemas.microsoft.com/office/drawing/2014/main" val="1393506755"/>
                    </a:ext>
                  </a:extLst>
                </a:gridCol>
              </a:tblGrid>
              <a:tr h="290807">
                <a:tc>
                  <a:txBody>
                    <a:bodyPr/>
                    <a:lstStyle/>
                    <a:p>
                      <a:pPr algn="ctr">
                        <a:lnSpc>
                          <a:spcPct val="100000"/>
                        </a:lnSpc>
                        <a:spcAft>
                          <a:spcPts val="0"/>
                        </a:spcAft>
                      </a:pPr>
                      <a:r>
                        <a:rPr lang="en-GB" sz="800" b="0" dirty="0">
                          <a:solidFill>
                            <a:srgbClr val="000000"/>
                          </a:solidFill>
                          <a:effectLst/>
                          <a:latin typeface="Latina Essential Bold" panose="00000800000000000000" pitchFamily="50"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179446">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3/4</a:t>
                      </a:r>
                    </a:p>
                    <a:p>
                      <a:pPr algn="ctr">
                        <a:lnSpc>
                          <a:spcPct val="100000"/>
                        </a:lnSpc>
                        <a:spcAft>
                          <a:spcPts val="0"/>
                        </a:spcAft>
                      </a:pP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a:t>
                      </a:r>
                      <a:endPar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endParaRPr lang="en-GB" sz="800" b="0" dirty="0">
                        <a:solidFill>
                          <a:srgbClr val="000000"/>
                        </a:solidFill>
                        <a:effectLst/>
                        <a:latin typeface="Latina Essential Bold" panose="00000800000000000000" pitchFamily="50"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kind of world did Jesus want? (Gospel)</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texts that come from a Gospel, which tells the story of the life and teaching of Jesus</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the calling of the first disciples and how Christians today try to follow Jesus and be ‘fishers of people’</a:t>
                      </a:r>
                    </a:p>
                    <a:p>
                      <a:r>
                        <a:rPr lang="en-GB" sz="800" b="0" i="0" u="none" strike="noStrike" kern="1200" baseline="0" dirty="0" smtClean="0">
                          <a:solidFill>
                            <a:srgbClr val="7030A0"/>
                          </a:solidFill>
                          <a:latin typeface="Twinkl Cursive Unlooped" panose="02000000000000000000" pitchFamily="2" charset="0"/>
                          <a:ea typeface="+mn-ea"/>
                          <a:cs typeface="+mn-cs"/>
                        </a:rPr>
                        <a:t>• Suggest ideas and then find out about what Jesus’ actions towards outcasts mean for a Christian</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how Christians try to show love for all, including how Christian leaders try to follow Jesus’ teaching in 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the importance of love in the Bible stories studied and life in the world today, giving a good reason for their ideas.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is the ‘Trinity’ and why is it important for</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t>
                      </a: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Christians? (God/Incarnation)</a:t>
                      </a:r>
                    </a:p>
                    <a:p>
                      <a:pPr algn="l">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what a ‘Gospel’ is and give an example of the kinds of stories it contains</a:t>
                      </a:r>
                    </a:p>
                    <a:p>
                      <a:r>
                        <a:rPr lang="en-GB" sz="800" b="0" i="0" u="none" strike="noStrike" kern="1200" baseline="0" dirty="0" smtClean="0">
                          <a:solidFill>
                            <a:srgbClr val="7030A0"/>
                          </a:solidFill>
                          <a:latin typeface="Twinkl Cursive Unlooped" panose="02000000000000000000" pitchFamily="2" charset="0"/>
                          <a:ea typeface="+mn-ea"/>
                          <a:cs typeface="+mn-cs"/>
                        </a:rPr>
                        <a:t>• Offer suggestions about what texts about baptism and Trinity mean</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what these texts mean to some</a:t>
                      </a:r>
                    </a:p>
                    <a:p>
                      <a:r>
                        <a:rPr lang="en-GB" sz="800" b="0" i="0" u="none" strike="noStrike" kern="1200" baseline="0" dirty="0" smtClean="0">
                          <a:solidFill>
                            <a:srgbClr val="7030A0"/>
                          </a:solidFill>
                          <a:latin typeface="Twinkl Cursive Unlooped" panose="02000000000000000000" pitchFamily="2" charset="0"/>
                          <a:ea typeface="+mn-ea"/>
                          <a:cs typeface="+mn-cs"/>
                        </a:rPr>
                        <a:t>Christians today</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Christians show their beliefs about God the Trinity in worship in different ways (in baptism and prayer, for example) and in the way they live</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some Bible texts studied and the idea of God in Christianity, expressing clearly some ideas of their own about what Christians believe God is like.</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festivals and worship</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t>
                      </a: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show</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what matters to a Muslim? </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some beliefs about</a:t>
                      </a:r>
                      <a:r>
                        <a:rPr lang="en-GB" sz="800" b="1" i="0" u="none" strike="noStrike" kern="1200" baseline="0" dirty="0" smtClean="0">
                          <a:solidFill>
                            <a:srgbClr val="7030A0"/>
                          </a:solidFill>
                          <a:effectLst/>
                          <a:latin typeface="Twinkl Cursive Unlooped" panose="02000000000000000000" pitchFamily="2" charset="0"/>
                          <a:ea typeface="+mn-ea"/>
                          <a:cs typeface="Times New Roman" panose="02020603050405020304" pitchFamily="18" charset="0"/>
                        </a:rPr>
                        <a:t> </a:t>
                      </a:r>
                      <a:r>
                        <a:rPr lang="en-GB" sz="800" b="0" i="0" u="none" strike="noStrike" kern="1200" baseline="0" dirty="0" smtClean="0">
                          <a:solidFill>
                            <a:srgbClr val="7030A0"/>
                          </a:solidFill>
                          <a:latin typeface="Twinkl Cursive Unlooped" panose="02000000000000000000" pitchFamily="2" charset="0"/>
                          <a:ea typeface="+mn-ea"/>
                          <a:cs typeface="+mn-cs"/>
                        </a:rPr>
                        <a:t>God in Islam, expressed in Surah 1</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beliefs about God and </a:t>
                      </a:r>
                      <a:r>
                        <a:rPr lang="en-GB" sz="800" b="0" i="1" u="none" strike="noStrike" kern="1200" baseline="0" dirty="0" err="1" smtClean="0">
                          <a:solidFill>
                            <a:srgbClr val="7030A0"/>
                          </a:solidFill>
                          <a:latin typeface="Twinkl Cursive Unlooped" panose="02000000000000000000" pitchFamily="2" charset="0"/>
                          <a:ea typeface="+mn-ea"/>
                          <a:cs typeface="+mn-cs"/>
                        </a:rPr>
                        <a:t>ibadah</a:t>
                      </a:r>
                      <a:r>
                        <a:rPr lang="en-GB" sz="800" b="0" i="1" u="none" strike="noStrike" kern="1200" baseline="0" dirty="0" smtClean="0">
                          <a:solidFill>
                            <a:srgbClr val="7030A0"/>
                          </a:solidFill>
                          <a:latin typeface="Twinkl Cursive Unlooped" panose="02000000000000000000" pitchFamily="2" charset="0"/>
                          <a:ea typeface="+mn-ea"/>
                          <a:cs typeface="+mn-cs"/>
                        </a:rPr>
                        <a:t> </a:t>
                      </a:r>
                      <a:r>
                        <a:rPr lang="en-GB" sz="800" b="0" i="0" u="none" strike="noStrike" kern="1200" baseline="0" dirty="0" smtClean="0">
                          <a:solidFill>
                            <a:srgbClr val="7030A0"/>
                          </a:solidFill>
                          <a:latin typeface="Twinkl Cursive Unlooped" panose="02000000000000000000" pitchFamily="2" charset="0"/>
                          <a:ea typeface="+mn-ea"/>
                          <a:cs typeface="+mn-cs"/>
                        </a:rPr>
                        <a:t>(e.g. how God is worth worshiping; how Muslims submit to God)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Give examples of </a:t>
                      </a:r>
                      <a:r>
                        <a:rPr lang="en-GB" sz="800" b="0" i="1" u="none" strike="noStrike" kern="1200" baseline="0" dirty="0" err="1" smtClean="0">
                          <a:solidFill>
                            <a:srgbClr val="FF0000"/>
                          </a:solidFill>
                          <a:latin typeface="Twinkl Cursive Unlooped" panose="02000000000000000000" pitchFamily="2" charset="0"/>
                          <a:ea typeface="+mn-ea"/>
                          <a:cs typeface="+mn-cs"/>
                        </a:rPr>
                        <a:t>ibadah</a:t>
                      </a:r>
                      <a:r>
                        <a:rPr lang="en-GB" sz="800" b="0" i="1" u="none" strike="noStrike" kern="1200" baseline="0" dirty="0" smtClean="0">
                          <a:solidFill>
                            <a:srgbClr val="FF0000"/>
                          </a:solidFill>
                          <a:latin typeface="Twinkl Cursive Unlooped" panose="02000000000000000000" pitchFamily="2" charset="0"/>
                          <a:ea typeface="+mn-ea"/>
                          <a:cs typeface="+mn-cs"/>
                        </a:rPr>
                        <a:t> </a:t>
                      </a:r>
                      <a:r>
                        <a:rPr lang="en-GB" sz="800" b="0" i="0" u="none" strike="noStrike" kern="1200" baseline="0" dirty="0" smtClean="0">
                          <a:solidFill>
                            <a:srgbClr val="FF0000"/>
                          </a:solidFill>
                          <a:latin typeface="Twinkl Cursive Unlooped" panose="02000000000000000000" pitchFamily="2" charset="0"/>
                          <a:ea typeface="+mn-ea"/>
                          <a:cs typeface="+mn-cs"/>
                        </a:rPr>
                        <a:t>(worship) in Islam (e.g. prayer, fasting, celebrating) and describe what they involve.</a:t>
                      </a:r>
                    </a:p>
                    <a:p>
                      <a:r>
                        <a:rPr lang="en-GB" sz="800" b="0" i="0" u="none" strike="noStrike" kern="1200" baseline="0" dirty="0" smtClean="0">
                          <a:solidFill>
                            <a:srgbClr val="FF0000"/>
                          </a:solidFill>
                          <a:latin typeface="Twinkl Cursive Unlooped" panose="02000000000000000000" pitchFamily="2" charset="0"/>
                          <a:ea typeface="+mn-ea"/>
                          <a:cs typeface="+mn-cs"/>
                        </a:rPr>
                        <a:t>• Make links between Muslim beliefs about God and a range of ways in which Muslims worship (e.g. in prayer and fasting, as a family and as a community, at home and in the mosque)</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questions and suggest answers about the value of</a:t>
                      </a:r>
                    </a:p>
                    <a:p>
                      <a:r>
                        <a:rPr lang="en-GB" sz="800" b="0" i="0" u="none" strike="noStrike" kern="1200" baseline="0" dirty="0" smtClean="0">
                          <a:solidFill>
                            <a:srgbClr val="00B050"/>
                          </a:solidFill>
                          <a:latin typeface="Twinkl Cursive Unlooped" panose="02000000000000000000" pitchFamily="2" charset="0"/>
                          <a:ea typeface="+mn-ea"/>
                          <a:cs typeface="+mn-cs"/>
                        </a:rPr>
                        <a:t>submission and self-control to Muslims, and whether there are benefits for people who are not Muslims</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the Muslim idea of living in harmony with the Creator and the need for all people to live in harmony with each other in the world today, giving good reasons for</a:t>
                      </a:r>
                    </a:p>
                    <a:p>
                      <a:r>
                        <a:rPr lang="en-GB" sz="800" b="0" i="0" u="none" strike="noStrike" kern="1200" baseline="0" dirty="0" smtClean="0">
                          <a:solidFill>
                            <a:srgbClr val="00B050"/>
                          </a:solidFill>
                          <a:latin typeface="Twinkl Cursive Unlooped" panose="02000000000000000000" pitchFamily="2" charset="0"/>
                          <a:ea typeface="+mn-ea"/>
                          <a:cs typeface="+mn-cs"/>
                        </a:rPr>
                        <a:t>their ideas.</a:t>
                      </a:r>
                      <a:endParaRPr lang="en-GB" sz="800" b="1" baseline="0"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gn="l">
                        <a:lnSpc>
                          <a:spcPct val="115000"/>
                        </a:lnSpc>
                        <a:spcAft>
                          <a:spcPts val="0"/>
                        </a:spcAft>
                      </a:pPr>
                      <a:endParaRPr lang="en-GB" sz="10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do festivals</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and family life show what matters to Jewish people?</a:t>
                      </a:r>
                    </a:p>
                    <a:p>
                      <a:pPr algn="l">
                        <a:lnSpc>
                          <a:spcPct val="115000"/>
                        </a:lnSpc>
                        <a:spcAft>
                          <a:spcPts val="0"/>
                        </a:spcAft>
                      </a:pPr>
                      <a:endParaRPr lang="en-GB" sz="1000" b="1" baseline="0" dirty="0" smtClean="0">
                        <a:solidFill>
                          <a:srgbClr val="7030A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some Jewish beliefs about God, sin and forgiveness</a:t>
                      </a:r>
                    </a:p>
                    <a:p>
                      <a:r>
                        <a:rPr lang="en-GB" sz="800" b="0" i="0" u="none" strike="noStrike" kern="1200" baseline="0" dirty="0" smtClean="0">
                          <a:solidFill>
                            <a:srgbClr val="7030A0"/>
                          </a:solidFill>
                          <a:latin typeface="Twinkl Cursive Unlooped" panose="02000000000000000000" pitchFamily="2" charset="0"/>
                          <a:ea typeface="+mn-ea"/>
                          <a:cs typeface="+mn-cs"/>
                        </a:rPr>
                        <a:t>and describe what they mean</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the story of the Exodus and Jewish</a:t>
                      </a:r>
                    </a:p>
                    <a:p>
                      <a:r>
                        <a:rPr lang="en-GB" sz="800" b="0" i="0" u="none" strike="noStrike" kern="1200" baseline="0" dirty="0" smtClean="0">
                          <a:solidFill>
                            <a:srgbClr val="7030A0"/>
                          </a:solidFill>
                          <a:latin typeface="Twinkl Cursive Unlooped" panose="02000000000000000000" pitchFamily="2" charset="0"/>
                          <a:ea typeface="+mn-ea"/>
                          <a:cs typeface="+mn-cs"/>
                        </a:rPr>
                        <a:t>beliefs about God and his relationship with the Jewish people</a:t>
                      </a:r>
                    </a:p>
                    <a:p>
                      <a:r>
                        <a:rPr lang="en-GB" sz="800" b="0" i="0" u="none" strike="noStrike" kern="1200" baseline="0" dirty="0" smtClean="0">
                          <a:solidFill>
                            <a:srgbClr val="7030A0"/>
                          </a:solidFill>
                          <a:latin typeface="Twinkl Cursive Unlooped" panose="02000000000000000000" pitchFamily="2" charset="0"/>
                          <a:ea typeface="+mn-ea"/>
                          <a:cs typeface="+mn-cs"/>
                        </a:rPr>
                        <a:t>• Offer informed suggestions about the meaning of the Exodus</a:t>
                      </a:r>
                    </a:p>
                    <a:p>
                      <a:r>
                        <a:rPr lang="en-GB" sz="800" b="0" i="0" u="none" strike="noStrike" kern="1200" baseline="0" dirty="0" smtClean="0">
                          <a:solidFill>
                            <a:srgbClr val="7030A0"/>
                          </a:solidFill>
                          <a:latin typeface="Twinkl Cursive Unlooped" panose="02000000000000000000" pitchFamily="2" charset="0"/>
                          <a:ea typeface="+mn-ea"/>
                          <a:cs typeface="+mn-cs"/>
                        </a:rPr>
                        <a:t>story for Jews today</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simple links between Jewish beliefs about God and his</a:t>
                      </a:r>
                    </a:p>
                    <a:p>
                      <a:r>
                        <a:rPr lang="en-GB" sz="800" b="0" i="0" u="none" strike="noStrike" kern="1200" baseline="0" dirty="0" smtClean="0">
                          <a:solidFill>
                            <a:srgbClr val="FF0000"/>
                          </a:solidFill>
                          <a:latin typeface="Twinkl Cursive Unlooped" panose="02000000000000000000" pitchFamily="2" charset="0"/>
                          <a:ea typeface="+mn-ea"/>
                          <a:cs typeface="+mn-cs"/>
                        </a:rPr>
                        <a:t>people and how Jews live (e.g. through celebrating forgiveness,</a:t>
                      </a:r>
                    </a:p>
                    <a:p>
                      <a:r>
                        <a:rPr lang="en-GB" sz="800" b="0" i="0" u="none" strike="noStrike" kern="1200" baseline="0" dirty="0" smtClean="0">
                          <a:solidFill>
                            <a:srgbClr val="FF0000"/>
                          </a:solidFill>
                          <a:latin typeface="Twinkl Cursive Unlooped" panose="02000000000000000000" pitchFamily="2" charset="0"/>
                          <a:ea typeface="+mn-ea"/>
                          <a:cs typeface="+mn-cs"/>
                        </a:rPr>
                        <a:t>salvation and freedom at festivals)</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Jews show their beliefs through worship in</a:t>
                      </a:r>
                    </a:p>
                    <a:p>
                      <a:r>
                        <a:rPr lang="en-GB" sz="800" b="0" i="0" u="none" strike="noStrike" kern="1200" baseline="0" dirty="0" smtClean="0">
                          <a:solidFill>
                            <a:srgbClr val="FF0000"/>
                          </a:solidFill>
                          <a:latin typeface="Twinkl Cursive Unlooped" panose="02000000000000000000" pitchFamily="2" charset="0"/>
                          <a:ea typeface="+mn-ea"/>
                          <a:cs typeface="+mn-cs"/>
                        </a:rPr>
                        <a:t>festivals, both at home and in wider communities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questions and suggest answers about whether it is good for Jews and everyone else to remember the past and look</a:t>
                      </a:r>
                    </a:p>
                    <a:p>
                      <a:r>
                        <a:rPr lang="en-GB" sz="800" b="0" i="0" u="none" strike="noStrike" kern="1200" baseline="0" dirty="0" smtClean="0">
                          <a:solidFill>
                            <a:srgbClr val="00B050"/>
                          </a:solidFill>
                          <a:latin typeface="Twinkl Cursive Unlooped" panose="02000000000000000000" pitchFamily="2" charset="0"/>
                          <a:ea typeface="+mn-ea"/>
                          <a:cs typeface="+mn-cs"/>
                        </a:rPr>
                        <a:t>forward to the future</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with the value of personal reflection, saying sorry,</a:t>
                      </a:r>
                    </a:p>
                    <a:p>
                      <a:r>
                        <a:rPr lang="en-GB" sz="800" b="0" i="0" u="none" strike="noStrike" kern="1200" baseline="0" dirty="0" smtClean="0">
                          <a:solidFill>
                            <a:srgbClr val="00B050"/>
                          </a:solidFill>
                          <a:latin typeface="Twinkl Cursive Unlooped" panose="02000000000000000000" pitchFamily="2" charset="0"/>
                          <a:ea typeface="+mn-ea"/>
                          <a:cs typeface="+mn-cs"/>
                        </a:rPr>
                        <a:t>being forgiven, being grateful, seeking freedom and justice in</a:t>
                      </a:r>
                    </a:p>
                    <a:p>
                      <a:r>
                        <a:rPr lang="en-GB" sz="800" b="0" i="0" u="none" strike="noStrike" kern="1200" baseline="0" dirty="0" smtClean="0">
                          <a:solidFill>
                            <a:srgbClr val="00B050"/>
                          </a:solidFill>
                          <a:latin typeface="Twinkl Cursive Unlooped" panose="02000000000000000000" pitchFamily="2" charset="0"/>
                          <a:ea typeface="+mn-ea"/>
                          <a:cs typeface="+mn-cs"/>
                        </a:rPr>
                        <a:t>the world today, including pupils’ own lives, and giving good reasons for their ideas.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is it like for someone to follow God? (People  of God)</a:t>
                      </a:r>
                    </a:p>
                    <a:p>
                      <a:pPr algn="l">
                        <a:lnSpc>
                          <a:spcPct val="115000"/>
                        </a:lnSpc>
                        <a:spcAft>
                          <a:spcPts val="0"/>
                        </a:spcAft>
                      </a:pPr>
                      <a:endParaRPr lang="en-GB" sz="100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the story of Noah and the idea of covenant</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simple links between promises in the story of Noah and promises that Christians make at a wedding ceremony</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the story of Noah and how we live in school and the wider world.</a:t>
                      </a:r>
                      <a:endParaRPr lang="en-GB" sz="800"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and why do people try and</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make the world a better place? </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76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760" b="0" i="0" u="none" strike="noStrike" kern="1200" baseline="0" dirty="0" smtClean="0">
                          <a:solidFill>
                            <a:srgbClr val="7030A0"/>
                          </a:solidFill>
                          <a:latin typeface="Twinkl Cursive Unlooped" panose="02000000000000000000" pitchFamily="2" charset="0"/>
                          <a:ea typeface="+mn-ea"/>
                          <a:cs typeface="+mn-cs"/>
                        </a:rPr>
                        <a:t>• Identify some beliefs about why the world is not always a good place (e.g. Christian ideas of sin)</a:t>
                      </a:r>
                    </a:p>
                    <a:p>
                      <a:r>
                        <a:rPr lang="en-GB" sz="760" b="0" i="0" u="none" strike="noStrike" kern="1200" baseline="0" dirty="0" smtClean="0">
                          <a:solidFill>
                            <a:srgbClr val="7030A0"/>
                          </a:solidFill>
                          <a:latin typeface="Twinkl Cursive Unlooped" panose="02000000000000000000" pitchFamily="2" charset="0"/>
                          <a:ea typeface="+mn-ea"/>
                          <a:cs typeface="+mn-cs"/>
                        </a:rPr>
                        <a:t>• Make links between religious beliefs and teachings and why</a:t>
                      </a:r>
                    </a:p>
                    <a:p>
                      <a:r>
                        <a:rPr lang="en-GB" sz="760" b="0" i="0" u="none" strike="noStrike" kern="1200" baseline="0" dirty="0" smtClean="0">
                          <a:solidFill>
                            <a:srgbClr val="7030A0"/>
                          </a:solidFill>
                          <a:latin typeface="Twinkl Cursive Unlooped" panose="02000000000000000000" pitchFamily="2" charset="0"/>
                          <a:ea typeface="+mn-ea"/>
                          <a:cs typeface="+mn-cs"/>
                        </a:rPr>
                        <a:t>people try to live and make the world a better place</a:t>
                      </a:r>
                    </a:p>
                    <a:p>
                      <a:r>
                        <a:rPr lang="en-GB" sz="76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760" b="0" i="0" u="none" strike="noStrike" kern="1200" baseline="0" dirty="0" smtClean="0">
                          <a:solidFill>
                            <a:srgbClr val="FF0000"/>
                          </a:solidFill>
                          <a:latin typeface="Twinkl Cursive Unlooped" panose="02000000000000000000" pitchFamily="2" charset="0"/>
                          <a:ea typeface="+mn-ea"/>
                          <a:cs typeface="+mn-cs"/>
                        </a:rPr>
                        <a:t>• Make simple links between teachings about how to live and</a:t>
                      </a:r>
                    </a:p>
                    <a:p>
                      <a:r>
                        <a:rPr lang="en-GB" sz="760" b="0" i="0" u="none" strike="noStrike" kern="1200" baseline="0" dirty="0" smtClean="0">
                          <a:solidFill>
                            <a:srgbClr val="FF0000"/>
                          </a:solidFill>
                          <a:latin typeface="Twinkl Cursive Unlooped" panose="02000000000000000000" pitchFamily="2" charset="0"/>
                          <a:ea typeface="+mn-ea"/>
                          <a:cs typeface="+mn-cs"/>
                        </a:rPr>
                        <a:t>ways in which people try to make the world a better place (e.g. </a:t>
                      </a:r>
                      <a:r>
                        <a:rPr lang="en-GB" sz="760" b="0" i="1" u="none" strike="noStrike" kern="1200" baseline="0" dirty="0" err="1" smtClean="0">
                          <a:solidFill>
                            <a:srgbClr val="FF0000"/>
                          </a:solidFill>
                          <a:latin typeface="Twinkl Cursive Unlooped" panose="02000000000000000000" pitchFamily="2" charset="0"/>
                          <a:ea typeface="+mn-ea"/>
                          <a:cs typeface="+mn-cs"/>
                        </a:rPr>
                        <a:t>tikkun</a:t>
                      </a:r>
                      <a:r>
                        <a:rPr lang="en-GB" sz="760" b="0" i="1" u="none" strike="noStrike" kern="1200" baseline="0" dirty="0" smtClean="0">
                          <a:solidFill>
                            <a:srgbClr val="FF0000"/>
                          </a:solidFill>
                          <a:latin typeface="Twinkl Cursive Unlooped" panose="02000000000000000000" pitchFamily="2" charset="0"/>
                          <a:ea typeface="+mn-ea"/>
                          <a:cs typeface="+mn-cs"/>
                        </a:rPr>
                        <a:t> </a:t>
                      </a:r>
                      <a:r>
                        <a:rPr lang="en-GB" sz="760" b="0" i="1" u="none" strike="noStrike" kern="1200" baseline="0" dirty="0" err="1" smtClean="0">
                          <a:solidFill>
                            <a:srgbClr val="FF0000"/>
                          </a:solidFill>
                          <a:latin typeface="Twinkl Cursive Unlooped" panose="02000000000000000000" pitchFamily="2" charset="0"/>
                          <a:ea typeface="+mn-ea"/>
                          <a:cs typeface="+mn-cs"/>
                        </a:rPr>
                        <a:t>olam</a:t>
                      </a:r>
                      <a:r>
                        <a:rPr lang="en-GB" sz="760" b="0" i="1" u="none" strike="noStrike" kern="1200" baseline="0" dirty="0" smtClean="0">
                          <a:solidFill>
                            <a:srgbClr val="FF0000"/>
                          </a:solidFill>
                          <a:latin typeface="Twinkl Cursive Unlooped" panose="02000000000000000000" pitchFamily="2" charset="0"/>
                          <a:ea typeface="+mn-ea"/>
                          <a:cs typeface="+mn-cs"/>
                        </a:rPr>
                        <a:t> </a:t>
                      </a:r>
                      <a:r>
                        <a:rPr lang="en-GB" sz="760" b="0" i="0" u="none" strike="noStrike" kern="1200" baseline="0" dirty="0" smtClean="0">
                          <a:solidFill>
                            <a:srgbClr val="FF0000"/>
                          </a:solidFill>
                          <a:latin typeface="Twinkl Cursive Unlooped" panose="02000000000000000000" pitchFamily="2" charset="0"/>
                          <a:ea typeface="+mn-ea"/>
                          <a:cs typeface="+mn-cs"/>
                        </a:rPr>
                        <a:t>and the charity </a:t>
                      </a:r>
                      <a:r>
                        <a:rPr lang="en-GB" sz="760" b="0" i="0" u="none" strike="noStrike" kern="1200" baseline="0" dirty="0" err="1" smtClean="0">
                          <a:solidFill>
                            <a:srgbClr val="FF0000"/>
                          </a:solidFill>
                          <a:latin typeface="Twinkl Cursive Unlooped" panose="02000000000000000000" pitchFamily="2" charset="0"/>
                          <a:ea typeface="+mn-ea"/>
                          <a:cs typeface="+mn-cs"/>
                        </a:rPr>
                        <a:t>Tzedek</a:t>
                      </a:r>
                      <a:r>
                        <a:rPr lang="en-GB" sz="760" b="0" i="0" u="none" strike="noStrike" kern="1200" baseline="0" dirty="0" smtClean="0">
                          <a:solidFill>
                            <a:srgbClr val="FF0000"/>
                          </a:solidFill>
                          <a:latin typeface="Twinkl Cursive Unlooped" panose="02000000000000000000" pitchFamily="2" charset="0"/>
                          <a:ea typeface="+mn-ea"/>
                          <a:cs typeface="+mn-cs"/>
                        </a:rPr>
                        <a:t>)</a:t>
                      </a:r>
                    </a:p>
                    <a:p>
                      <a:r>
                        <a:rPr lang="en-GB" sz="760" b="0" i="0" u="none" strike="noStrike" kern="1200" baseline="0" dirty="0" smtClean="0">
                          <a:solidFill>
                            <a:srgbClr val="FF0000"/>
                          </a:solidFill>
                          <a:latin typeface="Twinkl Cursive Unlooped" panose="02000000000000000000" pitchFamily="2" charset="0"/>
                          <a:ea typeface="+mn-ea"/>
                          <a:cs typeface="+mn-cs"/>
                        </a:rPr>
                        <a:t>• Describe some examples of how people try to live (e.g.</a:t>
                      </a:r>
                    </a:p>
                    <a:p>
                      <a:r>
                        <a:rPr lang="en-GB" sz="760" b="0" i="0" u="none" strike="noStrike" kern="1200" baseline="0" dirty="0" smtClean="0">
                          <a:solidFill>
                            <a:srgbClr val="FF0000"/>
                          </a:solidFill>
                          <a:latin typeface="Twinkl Cursive Unlooped" panose="02000000000000000000" pitchFamily="2" charset="0"/>
                          <a:ea typeface="+mn-ea"/>
                          <a:cs typeface="+mn-cs"/>
                        </a:rPr>
                        <a:t>individuals and organisations)</a:t>
                      </a:r>
                    </a:p>
                    <a:p>
                      <a:r>
                        <a:rPr lang="en-GB" sz="760" b="0" i="0" u="none" strike="noStrike" kern="1200" baseline="0" dirty="0" smtClean="0">
                          <a:solidFill>
                            <a:srgbClr val="FF0000"/>
                          </a:solidFill>
                          <a:latin typeface="Twinkl Cursive Unlooped" panose="02000000000000000000" pitchFamily="2" charset="0"/>
                          <a:ea typeface="+mn-ea"/>
                          <a:cs typeface="+mn-cs"/>
                        </a:rPr>
                        <a:t>• Identify some differences in how people put their beliefs</a:t>
                      </a:r>
                    </a:p>
                    <a:p>
                      <a:r>
                        <a:rPr lang="en-GB" sz="760" b="0" i="0" u="none" strike="noStrike" kern="1200" baseline="0" dirty="0" smtClean="0">
                          <a:solidFill>
                            <a:srgbClr val="FF0000"/>
                          </a:solidFill>
                          <a:latin typeface="Twinkl Cursive Unlooped" panose="02000000000000000000" pitchFamily="2" charset="0"/>
                          <a:ea typeface="+mn-ea"/>
                          <a:cs typeface="+mn-cs"/>
                        </a:rPr>
                        <a:t>into action</a:t>
                      </a:r>
                    </a:p>
                    <a:p>
                      <a:r>
                        <a:rPr lang="en-GB" sz="76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760" b="0" i="0" u="none" strike="noStrike" kern="1200" baseline="0" dirty="0" smtClean="0">
                          <a:solidFill>
                            <a:srgbClr val="00B050"/>
                          </a:solidFill>
                          <a:latin typeface="Twinkl Cursive Unlooped" panose="02000000000000000000" pitchFamily="2" charset="0"/>
                          <a:ea typeface="+mn-ea"/>
                          <a:cs typeface="+mn-cs"/>
                        </a:rPr>
                        <a:t>• Raise questions and suggest answers about why the world</a:t>
                      </a:r>
                    </a:p>
                    <a:p>
                      <a:r>
                        <a:rPr lang="en-GB" sz="760" b="0" i="0" u="none" strike="noStrike" kern="1200" baseline="0" dirty="0" smtClean="0">
                          <a:solidFill>
                            <a:srgbClr val="00B050"/>
                          </a:solidFill>
                          <a:latin typeface="Twinkl Cursive Unlooped" panose="02000000000000000000" pitchFamily="2" charset="0"/>
                          <a:ea typeface="+mn-ea"/>
                          <a:cs typeface="+mn-cs"/>
                        </a:rPr>
                        <a:t>is not always a good place, and what are the best ways of</a:t>
                      </a:r>
                    </a:p>
                    <a:p>
                      <a:r>
                        <a:rPr lang="en-GB" sz="760" b="0" i="0" u="none" strike="noStrike" kern="1200" baseline="0" dirty="0" smtClean="0">
                          <a:solidFill>
                            <a:srgbClr val="00B050"/>
                          </a:solidFill>
                          <a:latin typeface="Twinkl Cursive Unlooped" panose="02000000000000000000" pitchFamily="2" charset="0"/>
                          <a:ea typeface="+mn-ea"/>
                          <a:cs typeface="+mn-cs"/>
                        </a:rPr>
                        <a:t>making it better</a:t>
                      </a:r>
                    </a:p>
                    <a:p>
                      <a:r>
                        <a:rPr lang="en-GB" sz="760" b="0" i="0" u="none" strike="noStrike" kern="1200" baseline="0" dirty="0" smtClean="0">
                          <a:solidFill>
                            <a:srgbClr val="00B050"/>
                          </a:solidFill>
                          <a:latin typeface="Twinkl Cursive Unlooped" panose="02000000000000000000" pitchFamily="2" charset="0"/>
                          <a:ea typeface="+mn-ea"/>
                          <a:cs typeface="+mn-cs"/>
                        </a:rPr>
                        <a:t>• Make links between some commands for living from religious traditions, non-religious worldviews and pupils’ own ideas</a:t>
                      </a:r>
                    </a:p>
                    <a:p>
                      <a:r>
                        <a:rPr lang="en-GB" sz="760" b="0" i="0" u="none" strike="noStrike" kern="1200" baseline="0" dirty="0" smtClean="0">
                          <a:solidFill>
                            <a:srgbClr val="00B050"/>
                          </a:solidFill>
                          <a:latin typeface="Twinkl Cursive Unlooped" panose="02000000000000000000" pitchFamily="2" charset="0"/>
                          <a:ea typeface="+mn-ea"/>
                          <a:cs typeface="+mn-cs"/>
                        </a:rPr>
                        <a:t>• Express their own ideas about the best ways to make the world a better place, making links with religious ideas studied, giving good reasons for their answers.</a:t>
                      </a:r>
                      <a:endParaRPr lang="en-GB" sz="76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2"/>
          <a:stretch>
            <a:fillRect/>
          </a:stretch>
        </p:blipFill>
        <p:spPr>
          <a:xfrm>
            <a:off x="9142402" y="184377"/>
            <a:ext cx="603993" cy="628604"/>
          </a:xfrm>
          <a:prstGeom prst="rect">
            <a:avLst/>
          </a:prstGeom>
        </p:spPr>
      </p:pic>
    </p:spTree>
    <p:extLst>
      <p:ext uri="{BB962C8B-B14F-4D97-AF65-F5344CB8AC3E}">
        <p14:creationId xmlns:p14="http://schemas.microsoft.com/office/powerpoint/2010/main" val="3123261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Overview – Year 3/4 Year B</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2342316059"/>
              </p:ext>
            </p:extLst>
          </p:nvPr>
        </p:nvGraphicFramePr>
        <p:xfrm>
          <a:off x="189513" y="730911"/>
          <a:ext cx="9556882" cy="6006451"/>
        </p:xfrm>
        <a:graphic>
          <a:graphicData uri="http://schemas.openxmlformats.org/drawingml/2006/table">
            <a:tbl>
              <a:tblPr firstRow="1" bandRow="1">
                <a:tableStyleId>{5C22544A-7EE6-4342-B048-85BDC9FD1C3A}</a:tableStyleId>
              </a:tblPr>
              <a:tblGrid>
                <a:gridCol w="738742">
                  <a:extLst>
                    <a:ext uri="{9D8B030D-6E8A-4147-A177-3AD203B41FA5}">
                      <a16:colId xmlns:a16="http://schemas.microsoft.com/office/drawing/2014/main" val="1498146284"/>
                    </a:ext>
                  </a:extLst>
                </a:gridCol>
                <a:gridCol w="1434870">
                  <a:extLst>
                    <a:ext uri="{9D8B030D-6E8A-4147-A177-3AD203B41FA5}">
                      <a16:colId xmlns:a16="http://schemas.microsoft.com/office/drawing/2014/main" val="455180641"/>
                    </a:ext>
                  </a:extLst>
                </a:gridCol>
                <a:gridCol w="1471456">
                  <a:extLst>
                    <a:ext uri="{9D8B030D-6E8A-4147-A177-3AD203B41FA5}">
                      <a16:colId xmlns:a16="http://schemas.microsoft.com/office/drawing/2014/main" val="1184207852"/>
                    </a:ext>
                  </a:extLst>
                </a:gridCol>
                <a:gridCol w="1481852">
                  <a:extLst>
                    <a:ext uri="{9D8B030D-6E8A-4147-A177-3AD203B41FA5}">
                      <a16:colId xmlns:a16="http://schemas.microsoft.com/office/drawing/2014/main" val="900032119"/>
                    </a:ext>
                  </a:extLst>
                </a:gridCol>
                <a:gridCol w="1497322">
                  <a:extLst>
                    <a:ext uri="{9D8B030D-6E8A-4147-A177-3AD203B41FA5}">
                      <a16:colId xmlns:a16="http://schemas.microsoft.com/office/drawing/2014/main" val="2447619682"/>
                    </a:ext>
                  </a:extLst>
                </a:gridCol>
                <a:gridCol w="1401097">
                  <a:extLst>
                    <a:ext uri="{9D8B030D-6E8A-4147-A177-3AD203B41FA5}">
                      <a16:colId xmlns:a16="http://schemas.microsoft.com/office/drawing/2014/main" val="2930751043"/>
                    </a:ext>
                  </a:extLst>
                </a:gridCol>
                <a:gridCol w="1531543">
                  <a:extLst>
                    <a:ext uri="{9D8B030D-6E8A-4147-A177-3AD203B41FA5}">
                      <a16:colId xmlns:a16="http://schemas.microsoft.com/office/drawing/2014/main" val="1393506755"/>
                    </a:ext>
                  </a:extLst>
                </a:gridCol>
              </a:tblGrid>
              <a:tr h="202246">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762611">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3/4</a:t>
                      </a:r>
                    </a:p>
                    <a:p>
                      <a:pPr algn="ctr">
                        <a:lnSpc>
                          <a:spcPct val="100000"/>
                        </a:lnSpc>
                        <a:spcAft>
                          <a:spcPts val="0"/>
                        </a:spcAft>
                      </a:pP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B</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Christians learn from</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the creation story (Creation)</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Place the concepts of God and Creation on a timeline of the Bible’s ‘big story’</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Genesis 1 and what Christians believe about God and Creation</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that the story of ‘the Fall’ in Genesis 3 gives an explanation of why things go wrong in the world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Describe what Christians do because they believe God is Creator (e.g. follow God, wonder at how amazing God’s creation is; care for the Earth – some specific ways)</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and why Christians might pray to God, say sorry and ask for forgiveness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Ask questions and suggest answers about what might be important in the Creation story for Christians and for non- Christians living today</a:t>
                      </a:r>
                      <a:r>
                        <a:rPr lang="en-GB" sz="800" b="0" i="0" u="none" strike="noStrike" kern="1200" baseline="0" dirty="0" smtClean="0">
                          <a:solidFill>
                            <a:schemeClr val="dk1"/>
                          </a:solidFill>
                          <a:latin typeface="Twinkl Cursive Unlooped" panose="02000000000000000000" pitchFamily="2" charset="0"/>
                          <a:ea typeface="+mn-ea"/>
                          <a:cs typeface="+mn-cs"/>
                        </a:rPr>
                        <a:t>.</a:t>
                      </a:r>
                      <a:endParaRPr lang="en-GB" sz="8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 Hindus believe God</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is like? </a:t>
                      </a:r>
                    </a:p>
                    <a:p>
                      <a:pPr algn="l">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gn="l">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some Hindu deities and say how they help Hindus describe God</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some stories (e.g. </a:t>
                      </a:r>
                      <a:r>
                        <a:rPr lang="en-GB" sz="800" b="0" i="0" u="none" strike="noStrike" kern="1200" baseline="0" dirty="0" err="1" smtClean="0">
                          <a:solidFill>
                            <a:srgbClr val="7030A0"/>
                          </a:solidFill>
                          <a:latin typeface="Twinkl Cursive Unlooped" panose="02000000000000000000" pitchFamily="2" charset="0"/>
                          <a:ea typeface="+mn-ea"/>
                          <a:cs typeface="+mn-cs"/>
                        </a:rPr>
                        <a:t>Svetaketu</a:t>
                      </a:r>
                      <a:r>
                        <a:rPr lang="en-GB" sz="800" b="0" i="0" u="none" strike="noStrike" kern="1200" baseline="0" dirty="0" smtClean="0">
                          <a:solidFill>
                            <a:srgbClr val="7030A0"/>
                          </a:solidFill>
                          <a:latin typeface="Twinkl Cursive Unlooped" panose="02000000000000000000" pitchFamily="2" charset="0"/>
                          <a:ea typeface="+mn-ea"/>
                          <a:cs typeface="+mn-cs"/>
                        </a:rPr>
                        <a:t>,</a:t>
                      </a:r>
                    </a:p>
                    <a:p>
                      <a:r>
                        <a:rPr lang="en-GB" sz="800" b="0" i="0" u="none" strike="noStrike" kern="1200" baseline="0" dirty="0" smtClean="0">
                          <a:solidFill>
                            <a:srgbClr val="7030A0"/>
                          </a:solidFill>
                          <a:latin typeface="Twinkl Cursive Unlooped" panose="02000000000000000000" pitchFamily="2" charset="0"/>
                          <a:ea typeface="+mn-ea"/>
                          <a:cs typeface="+mn-cs"/>
                        </a:rPr>
                        <a:t>Ganesh, Diwali) and what Hindus believe about God</a:t>
                      </a:r>
                    </a:p>
                    <a:p>
                      <a:r>
                        <a:rPr lang="en-GB" sz="800" b="0" i="0" u="none" strike="noStrike" kern="1200" baseline="0" dirty="0" smtClean="0">
                          <a:solidFill>
                            <a:srgbClr val="7030A0"/>
                          </a:solidFill>
                          <a:latin typeface="Twinkl Cursive Unlooped" panose="02000000000000000000" pitchFamily="2" charset="0"/>
                          <a:ea typeface="+mn-ea"/>
                          <a:cs typeface="+mn-cs"/>
                        </a:rPr>
                        <a:t>• Offer informed suggestions about what Hindu </a:t>
                      </a:r>
                      <a:r>
                        <a:rPr lang="en-GB" sz="800" b="0" i="1" u="none" strike="noStrike" kern="1200" baseline="0" dirty="0" err="1" smtClean="0">
                          <a:solidFill>
                            <a:srgbClr val="7030A0"/>
                          </a:solidFill>
                          <a:latin typeface="Twinkl Cursive Unlooped" panose="02000000000000000000" pitchFamily="2" charset="0"/>
                          <a:ea typeface="+mn-ea"/>
                          <a:cs typeface="+mn-cs"/>
                        </a:rPr>
                        <a:t>murtis</a:t>
                      </a:r>
                      <a:r>
                        <a:rPr lang="en-GB" sz="800" b="0" i="1" u="none" strike="noStrike" kern="1200" baseline="0" dirty="0" smtClean="0">
                          <a:solidFill>
                            <a:srgbClr val="7030A0"/>
                          </a:solidFill>
                          <a:latin typeface="Twinkl Cursive Unlooped" panose="02000000000000000000" pitchFamily="2" charset="0"/>
                          <a:ea typeface="+mn-ea"/>
                          <a:cs typeface="+mn-cs"/>
                        </a:rPr>
                        <a:t> </a:t>
                      </a:r>
                      <a:r>
                        <a:rPr lang="en-GB" sz="800" b="0" i="0" u="none" strike="noStrike" kern="1200" baseline="0" dirty="0" smtClean="0">
                          <a:solidFill>
                            <a:srgbClr val="7030A0"/>
                          </a:solidFill>
                          <a:latin typeface="Twinkl Cursive Unlooped" panose="02000000000000000000" pitchFamily="2" charset="0"/>
                          <a:ea typeface="+mn-ea"/>
                          <a:cs typeface="+mn-cs"/>
                        </a:rPr>
                        <a:t>express about God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simple links between beliefs about God and how Hindus live (e.g. choosing a deity and worshiping at a home shrine; celebrating Diwali)</a:t>
                      </a:r>
                    </a:p>
                    <a:p>
                      <a:r>
                        <a:rPr lang="en-GB" sz="800" b="0" i="0" u="none" strike="noStrike" kern="1200" baseline="0" dirty="0" smtClean="0">
                          <a:solidFill>
                            <a:srgbClr val="FF0000"/>
                          </a:solidFill>
                          <a:latin typeface="Twinkl Cursive Unlooped" panose="02000000000000000000" pitchFamily="2" charset="0"/>
                          <a:ea typeface="+mn-ea"/>
                          <a:cs typeface="+mn-cs"/>
                        </a:rPr>
                        <a:t>• Identify some different ways in which Hindus worship</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questions and suggest answers about whether it is</a:t>
                      </a:r>
                    </a:p>
                    <a:p>
                      <a:r>
                        <a:rPr lang="en-GB" sz="800" b="0" i="0" u="none" strike="noStrike" kern="1200" baseline="0" dirty="0" smtClean="0">
                          <a:solidFill>
                            <a:srgbClr val="00B050"/>
                          </a:solidFill>
                          <a:latin typeface="Twinkl Cursive Unlooped" panose="02000000000000000000" pitchFamily="2" charset="0"/>
                          <a:ea typeface="+mn-ea"/>
                          <a:cs typeface="+mn-cs"/>
                        </a:rPr>
                        <a:t>good to think about the cycle of create/preserve/destroy in the world today</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the Hindu idea o f everyone having a ‘spark’ of God in them and ideas about the value of people in the world today, giving good reasons for their ideas.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 mean to be a Hindu in Britain</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today? </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the terms dharma, </a:t>
                      </a:r>
                      <a:r>
                        <a:rPr lang="en-GB" sz="800" b="0" i="0" u="none" strike="noStrike" kern="1200" baseline="0" dirty="0" err="1" smtClean="0">
                          <a:solidFill>
                            <a:srgbClr val="7030A0"/>
                          </a:solidFill>
                          <a:latin typeface="Twinkl Cursive Unlooped" panose="02000000000000000000" pitchFamily="2" charset="0"/>
                          <a:ea typeface="+mn-ea"/>
                          <a:cs typeface="+mn-cs"/>
                        </a:rPr>
                        <a:t>Sanatan</a:t>
                      </a:r>
                      <a:r>
                        <a:rPr lang="en-GB" sz="800" b="0" i="0" u="none" strike="noStrike" kern="1200" baseline="0" dirty="0" smtClean="0">
                          <a:solidFill>
                            <a:srgbClr val="7030A0"/>
                          </a:solidFill>
                          <a:latin typeface="Twinkl Cursive Unlooped" panose="02000000000000000000" pitchFamily="2" charset="0"/>
                          <a:ea typeface="+mn-ea"/>
                          <a:cs typeface="+mn-cs"/>
                        </a:rPr>
                        <a:t> Dharma and Hinduism and say what they mean</a:t>
                      </a:r>
                    </a:p>
                    <a:p>
                      <a:r>
                        <a:rPr lang="en-GB" sz="800" b="0" i="0" u="none" strike="noStrike" kern="1200" baseline="0" dirty="0" smtClean="0">
                          <a:solidFill>
                            <a:srgbClr val="7030A0"/>
                          </a:solidFill>
                          <a:latin typeface="Twinkl Cursive Unlooped" panose="02000000000000000000" pitchFamily="2" charset="0"/>
                          <a:ea typeface="+mn-ea"/>
                          <a:cs typeface="+mn-cs"/>
                        </a:rPr>
                        <a:t>• Make links between Hindu practices and the idea that</a:t>
                      </a:r>
                    </a:p>
                    <a:p>
                      <a:r>
                        <a:rPr lang="en-GB" sz="800" b="0" i="0" u="none" strike="noStrike" kern="1200" baseline="0" dirty="0" smtClean="0">
                          <a:solidFill>
                            <a:srgbClr val="7030A0"/>
                          </a:solidFill>
                          <a:latin typeface="Twinkl Cursive Unlooped" panose="02000000000000000000" pitchFamily="2" charset="0"/>
                          <a:ea typeface="+mn-ea"/>
                          <a:cs typeface="+mn-cs"/>
                        </a:rPr>
                        <a:t>Hinduism is a whole ‘way of life’ (</a:t>
                      </a:r>
                      <a:r>
                        <a:rPr lang="en-GB" sz="800" b="0" i="1" u="none" strike="noStrike" kern="1200" baseline="0" dirty="0" smtClean="0">
                          <a:solidFill>
                            <a:srgbClr val="7030A0"/>
                          </a:solidFill>
                          <a:latin typeface="Twinkl Cursive Unlooped" panose="02000000000000000000" pitchFamily="2" charset="0"/>
                          <a:ea typeface="+mn-ea"/>
                          <a:cs typeface="+mn-cs"/>
                        </a:rPr>
                        <a:t>dharma</a:t>
                      </a:r>
                      <a:r>
                        <a:rPr lang="en-GB" sz="800" b="0" i="0" u="none" strike="noStrike" kern="1200" baseline="0" dirty="0" smtClean="0">
                          <a:solidFill>
                            <a:srgbClr val="7030A0"/>
                          </a:solidFill>
                          <a:latin typeface="Twinkl Cursive Unlooped" panose="02000000000000000000" pitchFamily="2" charset="0"/>
                          <a:ea typeface="+mn-ea"/>
                          <a:cs typeface="+mn-cs"/>
                        </a:rPr>
                        <a:t>)</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Hindus show their faith within their families in Britain today (e.g. home </a:t>
                      </a:r>
                      <a:r>
                        <a:rPr lang="en-GB" sz="800" b="0" i="1" u="none" strike="noStrike" kern="1200" baseline="0" dirty="0" smtClean="0">
                          <a:solidFill>
                            <a:srgbClr val="FF0000"/>
                          </a:solidFill>
                          <a:latin typeface="Twinkl Cursive Unlooped" panose="02000000000000000000" pitchFamily="2" charset="0"/>
                          <a:ea typeface="+mn-ea"/>
                          <a:cs typeface="+mn-cs"/>
                        </a:rPr>
                        <a:t>puja</a:t>
                      </a:r>
                      <a:r>
                        <a:rPr lang="en-GB" sz="800" b="0" i="0" u="none" strike="noStrike" kern="1200" baseline="0" dirty="0" smtClean="0">
                          <a:solidFill>
                            <a:srgbClr val="FF0000"/>
                          </a:solidFill>
                          <a:latin typeface="Twinkl Cursive Unlooped" panose="02000000000000000000" pitchFamily="2" charset="0"/>
                          <a:ea typeface="+mn-ea"/>
                          <a:cs typeface="+mn-cs"/>
                        </a:rPr>
                        <a:t>)</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Hindus show their faith within their faith</a:t>
                      </a:r>
                    </a:p>
                    <a:p>
                      <a:r>
                        <a:rPr lang="en-GB" sz="800" b="0" i="0" u="none" strike="noStrike" kern="1200" baseline="0" dirty="0" smtClean="0">
                          <a:solidFill>
                            <a:srgbClr val="FF0000"/>
                          </a:solidFill>
                          <a:latin typeface="Twinkl Cursive Unlooped" panose="02000000000000000000" pitchFamily="2" charset="0"/>
                          <a:ea typeface="+mn-ea"/>
                          <a:cs typeface="+mn-cs"/>
                        </a:rPr>
                        <a:t>communities in Britain today (e.g. </a:t>
                      </a:r>
                      <a:r>
                        <a:rPr lang="en-GB" sz="800" b="0" i="1" u="none" strike="noStrike" kern="1200" baseline="0" dirty="0" err="1" smtClean="0">
                          <a:solidFill>
                            <a:srgbClr val="FF0000"/>
                          </a:solidFill>
                          <a:latin typeface="Twinkl Cursive Unlooped" panose="02000000000000000000" pitchFamily="2" charset="0"/>
                          <a:ea typeface="+mn-ea"/>
                          <a:cs typeface="+mn-cs"/>
                        </a:rPr>
                        <a:t>arti</a:t>
                      </a:r>
                      <a:r>
                        <a:rPr lang="en-GB" sz="800" b="0" i="1" u="none" strike="noStrike" kern="1200" baseline="0" dirty="0" smtClean="0">
                          <a:solidFill>
                            <a:srgbClr val="FF0000"/>
                          </a:solidFill>
                          <a:latin typeface="Twinkl Cursive Unlooped" panose="02000000000000000000" pitchFamily="2" charset="0"/>
                          <a:ea typeface="+mn-ea"/>
                          <a:cs typeface="+mn-cs"/>
                        </a:rPr>
                        <a:t> </a:t>
                      </a:r>
                      <a:r>
                        <a:rPr lang="en-GB" sz="800" b="0" i="0" u="none" strike="noStrike" kern="1200" baseline="0" dirty="0" smtClean="0">
                          <a:solidFill>
                            <a:srgbClr val="FF0000"/>
                          </a:solidFill>
                          <a:latin typeface="Twinkl Cursive Unlooped" panose="02000000000000000000" pitchFamily="2" charset="0"/>
                          <a:ea typeface="+mn-ea"/>
                          <a:cs typeface="+mn-cs"/>
                        </a:rPr>
                        <a:t>and </a:t>
                      </a:r>
                      <a:r>
                        <a:rPr lang="en-GB" sz="800" b="0" i="1" u="none" strike="noStrike" kern="1200" baseline="0" dirty="0" err="1" smtClean="0">
                          <a:solidFill>
                            <a:srgbClr val="FF0000"/>
                          </a:solidFill>
                          <a:latin typeface="Twinkl Cursive Unlooped" panose="02000000000000000000" pitchFamily="2" charset="0"/>
                          <a:ea typeface="+mn-ea"/>
                          <a:cs typeface="+mn-cs"/>
                        </a:rPr>
                        <a:t>bhajans</a:t>
                      </a:r>
                      <a:r>
                        <a:rPr lang="en-GB" sz="800" b="0" i="1" u="none" strike="noStrike" kern="1200" baseline="0" dirty="0" smtClean="0">
                          <a:solidFill>
                            <a:srgbClr val="FF0000"/>
                          </a:solidFill>
                          <a:latin typeface="Twinkl Cursive Unlooped" panose="02000000000000000000" pitchFamily="2" charset="0"/>
                          <a:ea typeface="+mn-ea"/>
                          <a:cs typeface="+mn-cs"/>
                        </a:rPr>
                        <a:t> </a:t>
                      </a:r>
                      <a:r>
                        <a:rPr lang="en-GB" sz="800" b="0" i="0" u="none" strike="noStrike" kern="1200" baseline="0" dirty="0" smtClean="0">
                          <a:solidFill>
                            <a:srgbClr val="FF0000"/>
                          </a:solidFill>
                          <a:latin typeface="Twinkl Cursive Unlooped" panose="02000000000000000000" pitchFamily="2" charset="0"/>
                          <a:ea typeface="+mn-ea"/>
                          <a:cs typeface="+mn-cs"/>
                        </a:rPr>
                        <a:t>at the</a:t>
                      </a:r>
                    </a:p>
                    <a:p>
                      <a:r>
                        <a:rPr lang="en-GB" sz="800" b="0" i="1" u="none" strike="noStrike" kern="1200" baseline="0" dirty="0" err="1" smtClean="0">
                          <a:solidFill>
                            <a:srgbClr val="FF0000"/>
                          </a:solidFill>
                          <a:latin typeface="Twinkl Cursive Unlooped" panose="02000000000000000000" pitchFamily="2" charset="0"/>
                          <a:ea typeface="+mn-ea"/>
                          <a:cs typeface="+mn-cs"/>
                        </a:rPr>
                        <a:t>mandir</a:t>
                      </a:r>
                      <a:r>
                        <a:rPr lang="en-GB" sz="800" b="0" i="0" u="none" strike="noStrike" kern="1200" baseline="0" dirty="0" smtClean="0">
                          <a:solidFill>
                            <a:srgbClr val="FF0000"/>
                          </a:solidFill>
                          <a:latin typeface="Twinkl Cursive Unlooped" panose="02000000000000000000" pitchFamily="2" charset="0"/>
                          <a:ea typeface="+mn-ea"/>
                          <a:cs typeface="+mn-cs"/>
                        </a:rPr>
                        <a:t>; in festivals such as Diwali)</a:t>
                      </a:r>
                    </a:p>
                    <a:p>
                      <a:r>
                        <a:rPr lang="en-GB" sz="800" b="0" i="0" u="none" strike="noStrike" kern="1200" baseline="0" dirty="0" smtClean="0">
                          <a:solidFill>
                            <a:srgbClr val="FF0000"/>
                          </a:solidFill>
                          <a:latin typeface="Twinkl Cursive Unlooped" panose="02000000000000000000" pitchFamily="2" charset="0"/>
                          <a:ea typeface="+mn-ea"/>
                          <a:cs typeface="+mn-cs"/>
                        </a:rPr>
                        <a:t>• Identify some different ways in which Hindus show their faith (e.g. between different communities in Britain, or between Britain and parts of India)</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questions and suggest answers about what is good</a:t>
                      </a:r>
                    </a:p>
                    <a:p>
                      <a:r>
                        <a:rPr lang="en-GB" sz="800" b="0" i="0" u="none" strike="noStrike" kern="1200" baseline="0" dirty="0" smtClean="0">
                          <a:solidFill>
                            <a:srgbClr val="00B050"/>
                          </a:solidFill>
                          <a:latin typeface="Twinkl Cursive Unlooped" panose="02000000000000000000" pitchFamily="2" charset="0"/>
                          <a:ea typeface="+mn-ea"/>
                          <a:cs typeface="+mn-cs"/>
                        </a:rPr>
                        <a:t>about being a Hindu in Britain today, and whether taking part in family and community rituals is a good thing for individuals and society, giving good reasons for their ideas.</a:t>
                      </a:r>
                      <a:endParaRPr lang="en-GB" sz="800" b="1" baseline="0"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gn="l">
                        <a:lnSpc>
                          <a:spcPct val="115000"/>
                        </a:lnSpc>
                        <a:spcAft>
                          <a:spcPts val="0"/>
                        </a:spcAft>
                      </a:pPr>
                      <a:endParaRPr lang="en-GB" sz="10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Christians call the day Jesus died ‘Good</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Friday’? (Salvation)</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Recognise the word ‘Salvation’, and that Christians believe Jesus came to ‘save’ or ‘rescue’ people, e.g. by showing them how to live</a:t>
                      </a:r>
                    </a:p>
                    <a:p>
                      <a:r>
                        <a:rPr lang="en-GB" sz="800" b="0" i="0" u="none" strike="noStrike" kern="1200" baseline="0" dirty="0" smtClean="0">
                          <a:solidFill>
                            <a:srgbClr val="7030A0"/>
                          </a:solidFill>
                          <a:latin typeface="Twinkl Cursive Unlooped" panose="02000000000000000000" pitchFamily="2" charset="0"/>
                          <a:ea typeface="+mn-ea"/>
                          <a:cs typeface="+mn-cs"/>
                        </a:rPr>
                        <a:t>• Offer informed suggestions about what the events of Holy</a:t>
                      </a:r>
                    </a:p>
                    <a:p>
                      <a:r>
                        <a:rPr lang="en-GB" sz="800" b="0" i="0" u="none" strike="noStrike" kern="1200" baseline="0" dirty="0" smtClean="0">
                          <a:solidFill>
                            <a:srgbClr val="7030A0"/>
                          </a:solidFill>
                          <a:latin typeface="Twinkl Cursive Unlooped" panose="02000000000000000000" pitchFamily="2" charset="0"/>
                          <a:ea typeface="+mn-ea"/>
                          <a:cs typeface="+mn-cs"/>
                        </a:rPr>
                        <a:t>Week mean to Christians</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what Christians say about the importance of the events of Holy Week</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simple links between the Gospel accounts and how</a:t>
                      </a:r>
                    </a:p>
                    <a:p>
                      <a:r>
                        <a:rPr lang="en-GB" sz="800" b="0" i="0" u="none" strike="noStrike" kern="1200" baseline="0" dirty="0" smtClean="0">
                          <a:solidFill>
                            <a:srgbClr val="FF0000"/>
                          </a:solidFill>
                          <a:latin typeface="Twinkl Cursive Unlooped" panose="02000000000000000000" pitchFamily="2" charset="0"/>
                          <a:ea typeface="+mn-ea"/>
                          <a:cs typeface="+mn-cs"/>
                        </a:rPr>
                        <a:t>Christians mark the Easter events in their communities</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Christians show their beliefs about Jesus in worship in 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Raise thoughtful questions and suggest some answers about why Christians call the day Jesus died ‘Good Friday’, giving good reasons for their suggestions.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For Christians, what was the impact of</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Pentecost? (Kingdom of God)</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Make clear links between the story of Pentecost and Christian beliefs about the ‘kingdom of God’ on Earth</a:t>
                      </a:r>
                    </a:p>
                    <a:p>
                      <a:r>
                        <a:rPr lang="en-GB" sz="800" b="0" i="0" u="none" strike="noStrike" kern="1200" baseline="0" dirty="0" smtClean="0">
                          <a:solidFill>
                            <a:srgbClr val="7030A0"/>
                          </a:solidFill>
                          <a:latin typeface="Twinkl Cursive Unlooped" panose="02000000000000000000" pitchFamily="2" charset="0"/>
                          <a:ea typeface="+mn-ea"/>
                          <a:cs typeface="+mn-cs"/>
                        </a:rPr>
                        <a:t>• Offer informed suggestions about what the events of Pentecost in Acts 2 might mean</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what Pentecost means to some</a:t>
                      </a:r>
                    </a:p>
                    <a:p>
                      <a:r>
                        <a:rPr lang="en-GB" sz="800" b="0" i="0" u="none" strike="noStrike" kern="1200" baseline="0" dirty="0" smtClean="0">
                          <a:solidFill>
                            <a:srgbClr val="7030A0"/>
                          </a:solidFill>
                          <a:latin typeface="Twinkl Cursive Unlooped" panose="02000000000000000000" pitchFamily="2" charset="0"/>
                          <a:ea typeface="+mn-ea"/>
                          <a:cs typeface="+mn-cs"/>
                        </a:rPr>
                        <a:t>Christians now</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simple links between the description of Pentecost in Acts 2, the Holy Spirit, the kingdom of God, and how Christians live now</a:t>
                      </a:r>
                    </a:p>
                    <a:p>
                      <a:r>
                        <a:rPr lang="en-GB" sz="800" b="0" i="0" u="none" strike="noStrike" kern="1200" baseline="0" dirty="0" smtClean="0">
                          <a:solidFill>
                            <a:srgbClr val="FF0000"/>
                          </a:solidFill>
                          <a:latin typeface="Twinkl Cursive Unlooped" panose="02000000000000000000" pitchFamily="2" charset="0"/>
                          <a:ea typeface="+mn-ea"/>
                          <a:cs typeface="+mn-cs"/>
                        </a:rPr>
                        <a:t>• Describe how Christians show their beliefs about the Holy Spirit in worship</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links between ideas about the kingdom of God in the Bible and what people believe about following God today,</a:t>
                      </a:r>
                    </a:p>
                    <a:p>
                      <a:r>
                        <a:rPr lang="en-GB" sz="800" b="0" i="0" u="none" strike="noStrike" kern="1200" baseline="0" dirty="0" smtClean="0">
                          <a:solidFill>
                            <a:srgbClr val="00B050"/>
                          </a:solidFill>
                          <a:latin typeface="Twinkl Cursive Unlooped" panose="02000000000000000000" pitchFamily="2" charset="0"/>
                          <a:ea typeface="+mn-ea"/>
                          <a:cs typeface="+mn-cs"/>
                        </a:rPr>
                        <a:t>giving good reasons for their ideas.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How and why do people in Cornwall mark significant events</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community life? </a:t>
                      </a:r>
                      <a:r>
                        <a:rPr lang="en-GB" sz="8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(Curriculum </a:t>
                      </a:r>
                      <a:r>
                        <a:rPr lang="en-GB" sz="800" b="1" baseline="0" dirty="0" err="1" smtClean="0">
                          <a:effectLst/>
                          <a:latin typeface="Twinkl Cursive Unlooped" panose="02000000000000000000" pitchFamily="2" charset="0"/>
                          <a:ea typeface="Times New Roman" panose="02020603050405020304" pitchFamily="18" charset="0"/>
                          <a:cs typeface="Times New Roman" panose="02020603050405020304" pitchFamily="18" charset="0"/>
                        </a:rPr>
                        <a:t>Kernewick</a:t>
                      </a:r>
                      <a:r>
                        <a:rPr lang="en-GB" sz="8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a:t>
                      </a:r>
                    </a:p>
                    <a:p>
                      <a:pPr algn="l">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-Identify festivals that are unique to Cornwall and explain how they</a:t>
                      </a:r>
                    </a:p>
                    <a:p>
                      <a:r>
                        <a:rPr lang="en-GB" sz="800" b="0" i="0" u="none" strike="noStrike" kern="1200" baseline="0" dirty="0" smtClean="0">
                          <a:solidFill>
                            <a:srgbClr val="7030A0"/>
                          </a:solidFill>
                          <a:latin typeface="Twinkl Cursive Unlooped" panose="02000000000000000000" pitchFamily="2" charset="0"/>
                          <a:ea typeface="+mn-ea"/>
                          <a:cs typeface="+mn-cs"/>
                        </a:rPr>
                        <a:t>started</a:t>
                      </a:r>
                    </a:p>
                    <a:p>
                      <a:r>
                        <a:rPr lang="en-GB" sz="800" b="0" i="0" u="none" strike="noStrike" kern="1200" baseline="0" dirty="0" smtClean="0">
                          <a:solidFill>
                            <a:srgbClr val="7030A0"/>
                          </a:solidFill>
                          <a:latin typeface="Twinkl Cursive Unlooped" panose="02000000000000000000" pitchFamily="2" charset="0"/>
                          <a:ea typeface="+mn-ea"/>
                          <a:cs typeface="+mn-cs"/>
                        </a:rPr>
                        <a:t>-Offer informed suggestions about the meaning and importance of ceremonies/ festivals for religious and non-religious people today in</a:t>
                      </a:r>
                    </a:p>
                    <a:p>
                      <a:r>
                        <a:rPr lang="en-GB" sz="800" b="0" i="0" u="none" strike="noStrike" kern="1200" baseline="0" dirty="0" smtClean="0">
                          <a:solidFill>
                            <a:srgbClr val="7030A0"/>
                          </a:solidFill>
                          <a:latin typeface="Twinkl Cursive Unlooped" panose="02000000000000000000" pitchFamily="2" charset="0"/>
                          <a:ea typeface="+mn-ea"/>
                          <a:cs typeface="+mn-cs"/>
                        </a:rPr>
                        <a:t>Cornwall</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-Describe special times in the Cornish year. Make simple links between beliefs and importance of these special events to the people</a:t>
                      </a:r>
                    </a:p>
                    <a:p>
                      <a:r>
                        <a:rPr lang="en-GB" sz="800" b="0" i="0" u="none" strike="noStrike" kern="1200" baseline="0" dirty="0" smtClean="0">
                          <a:solidFill>
                            <a:srgbClr val="FF0000"/>
                          </a:solidFill>
                          <a:latin typeface="Twinkl Cursive Unlooped" panose="02000000000000000000" pitchFamily="2" charset="0"/>
                          <a:ea typeface="+mn-ea"/>
                          <a:cs typeface="+mn-cs"/>
                        </a:rPr>
                        <a:t>of Cornwall</a:t>
                      </a:r>
                    </a:p>
                    <a:p>
                      <a:r>
                        <a:rPr lang="en-GB" sz="800" b="0" i="0" u="none" strike="noStrike" kern="1200" baseline="0" dirty="0" smtClean="0">
                          <a:solidFill>
                            <a:srgbClr val="FF0000"/>
                          </a:solidFill>
                          <a:latin typeface="Twinkl Cursive Unlooped" panose="02000000000000000000" pitchFamily="2" charset="0"/>
                          <a:ea typeface="+mn-ea"/>
                          <a:cs typeface="+mn-cs"/>
                        </a:rPr>
                        <a:t>-Identify some differences in how people celebrate community life e.g. different practices in local festivals and traditions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-Raise questions and suggest answers about why it is important for everyone to feel part of a community</a:t>
                      </a:r>
                    </a:p>
                    <a:p>
                      <a:r>
                        <a:rPr lang="en-GB" sz="800" b="0" i="0" u="none" strike="noStrike" kern="1200" baseline="0" dirty="0" smtClean="0">
                          <a:solidFill>
                            <a:srgbClr val="00B050"/>
                          </a:solidFill>
                          <a:latin typeface="Twinkl Cursive Unlooped" panose="02000000000000000000" pitchFamily="2" charset="0"/>
                          <a:ea typeface="+mn-ea"/>
                          <a:cs typeface="+mn-cs"/>
                        </a:rPr>
                        <a:t>-Make links behind festivals that mark different times of the year in Cornwall</a:t>
                      </a:r>
                    </a:p>
                    <a:p>
                      <a:r>
                        <a:rPr lang="en-GB" sz="800" b="0" i="0" u="none" strike="noStrike" kern="1200" baseline="0" dirty="0" smtClean="0">
                          <a:solidFill>
                            <a:srgbClr val="00B050"/>
                          </a:solidFill>
                          <a:latin typeface="Twinkl Cursive Unlooped" panose="02000000000000000000" pitchFamily="2" charset="0"/>
                          <a:ea typeface="+mn-ea"/>
                          <a:cs typeface="+mn-cs"/>
                        </a:rPr>
                        <a:t>-Give good reasons why they think ceremonies of commitment are or are not valuable today</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3"/>
          <a:stretch>
            <a:fillRect/>
          </a:stretch>
        </p:blipFill>
        <p:spPr>
          <a:xfrm>
            <a:off x="9142402" y="184377"/>
            <a:ext cx="603993" cy="628604"/>
          </a:xfrm>
          <a:prstGeom prst="rect">
            <a:avLst/>
          </a:prstGeom>
        </p:spPr>
      </p:pic>
    </p:spTree>
    <p:extLst>
      <p:ext uri="{BB962C8B-B14F-4D97-AF65-F5344CB8AC3E}">
        <p14:creationId xmlns:p14="http://schemas.microsoft.com/office/powerpoint/2010/main" val="2124992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50" y="0"/>
            <a:ext cx="8543925" cy="1077020"/>
          </a:xfrm>
        </p:spPr>
        <p:txBody>
          <a:bodyPr>
            <a:normAutofit/>
          </a:bodyPr>
          <a:lstStyle/>
          <a:p>
            <a:r>
              <a:rPr lang="en-GB" sz="2400" b="1" u="sng" dirty="0" smtClean="0">
                <a:latin typeface="Twinkl Cursive Unlooped" panose="02000000000000000000" pitchFamily="2" charset="0"/>
              </a:rPr>
              <a:t>RE Overview – Year 5/6 Year A</a:t>
            </a:r>
            <a:endParaRPr lang="en-GB" sz="24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963903282"/>
              </p:ext>
            </p:extLst>
          </p:nvPr>
        </p:nvGraphicFramePr>
        <p:xfrm>
          <a:off x="159606" y="812981"/>
          <a:ext cx="9586791" cy="5857668"/>
        </p:xfrm>
        <a:graphic>
          <a:graphicData uri="http://schemas.openxmlformats.org/drawingml/2006/table">
            <a:tbl>
              <a:tblPr firstRow="1" bandRow="1">
                <a:tableStyleId>{5C22544A-7EE6-4342-B048-85BDC9FD1C3A}</a:tableStyleId>
              </a:tblPr>
              <a:tblGrid>
                <a:gridCol w="656996">
                  <a:extLst>
                    <a:ext uri="{9D8B030D-6E8A-4147-A177-3AD203B41FA5}">
                      <a16:colId xmlns:a16="http://schemas.microsoft.com/office/drawing/2014/main" val="1498146284"/>
                    </a:ext>
                  </a:extLst>
                </a:gridCol>
                <a:gridCol w="1264861">
                  <a:extLst>
                    <a:ext uri="{9D8B030D-6E8A-4147-A177-3AD203B41FA5}">
                      <a16:colId xmlns:a16="http://schemas.microsoft.com/office/drawing/2014/main" val="455180641"/>
                    </a:ext>
                  </a:extLst>
                </a:gridCol>
                <a:gridCol w="1458244">
                  <a:extLst>
                    <a:ext uri="{9D8B030D-6E8A-4147-A177-3AD203B41FA5}">
                      <a16:colId xmlns:a16="http://schemas.microsoft.com/office/drawing/2014/main" val="1184207852"/>
                    </a:ext>
                  </a:extLst>
                </a:gridCol>
                <a:gridCol w="1465194">
                  <a:extLst>
                    <a:ext uri="{9D8B030D-6E8A-4147-A177-3AD203B41FA5}">
                      <a16:colId xmlns:a16="http://schemas.microsoft.com/office/drawing/2014/main" val="900032119"/>
                    </a:ext>
                  </a:extLst>
                </a:gridCol>
                <a:gridCol w="1540278">
                  <a:extLst>
                    <a:ext uri="{9D8B030D-6E8A-4147-A177-3AD203B41FA5}">
                      <a16:colId xmlns:a16="http://schemas.microsoft.com/office/drawing/2014/main" val="2447619682"/>
                    </a:ext>
                  </a:extLst>
                </a:gridCol>
                <a:gridCol w="1540042">
                  <a:extLst>
                    <a:ext uri="{9D8B030D-6E8A-4147-A177-3AD203B41FA5}">
                      <a16:colId xmlns:a16="http://schemas.microsoft.com/office/drawing/2014/main" val="2930751043"/>
                    </a:ext>
                  </a:extLst>
                </a:gridCol>
                <a:gridCol w="1661176">
                  <a:extLst>
                    <a:ext uri="{9D8B030D-6E8A-4147-A177-3AD203B41FA5}">
                      <a16:colId xmlns:a16="http://schemas.microsoft.com/office/drawing/2014/main" val="1393506755"/>
                    </a:ext>
                  </a:extLst>
                </a:gridCol>
              </a:tblGrid>
              <a:tr h="279828">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1842120">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5/6 </a:t>
                      </a:r>
                    </a:p>
                    <a:p>
                      <a:pPr algn="ctr">
                        <a:lnSpc>
                          <a:spcPct val="100000"/>
                        </a:lnSpc>
                        <a:spcAft>
                          <a:spcPts val="0"/>
                        </a:spcAft>
                      </a:pPr>
                      <a:r>
                        <a:rPr lang="en-GB" sz="16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a:t>
                      </a:r>
                      <a:endPar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What does it mean for</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Christians to believe God is holy and loving? (God) </a:t>
                      </a:r>
                    </a:p>
                    <a:p>
                      <a:pPr>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some different types of biblical texts, using technical terms accurately</a:t>
                      </a:r>
                    </a:p>
                    <a:p>
                      <a:r>
                        <a:rPr lang="en-GB" sz="800" b="0" i="0" u="none" strike="noStrike" kern="1200" baseline="0" dirty="0" smtClean="0">
                          <a:solidFill>
                            <a:srgbClr val="7030A0"/>
                          </a:solidFill>
                          <a:latin typeface="Twinkl Cursive Unlooped" panose="02000000000000000000" pitchFamily="2" charset="0"/>
                          <a:ea typeface="+mn-ea"/>
                          <a:cs typeface="+mn-cs"/>
                        </a:rPr>
                        <a:t>• Explain connections between biblical texts and Christian ideas</a:t>
                      </a:r>
                    </a:p>
                    <a:p>
                      <a:r>
                        <a:rPr lang="en-GB" sz="800" b="0" i="0" u="none" strike="noStrike" kern="1200" baseline="0" dirty="0" smtClean="0">
                          <a:solidFill>
                            <a:srgbClr val="7030A0"/>
                          </a:solidFill>
                          <a:latin typeface="Twinkl Cursive Unlooped" panose="02000000000000000000" pitchFamily="2" charset="0"/>
                          <a:ea typeface="+mn-ea"/>
                          <a:cs typeface="+mn-cs"/>
                        </a:rPr>
                        <a:t>of God, using theological terms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Bible texts studied and what Christians believe about God; for example, through how cathedrals are designed</a:t>
                      </a:r>
                    </a:p>
                    <a:p>
                      <a:r>
                        <a:rPr lang="en-GB" sz="800" b="0" i="0" u="none" strike="noStrike" kern="1200" baseline="0" dirty="0" smtClean="0">
                          <a:solidFill>
                            <a:srgbClr val="FF0000"/>
                          </a:solidFill>
                          <a:latin typeface="Twinkl Cursive Unlooped" panose="02000000000000000000" pitchFamily="2" charset="0"/>
                          <a:ea typeface="+mn-ea"/>
                          <a:cs typeface="+mn-cs"/>
                        </a:rPr>
                        <a:t>• Show how Christians put their beliefs into practice in worship</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Weigh up how biblical ideas and teachings about God as holy and loving might make a difference in the world today, developing insights of their own.</a:t>
                      </a:r>
                      <a:endParaRPr lang="en-GB" sz="800" b="1" baseline="0"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nSpc>
                          <a:spcPct val="115000"/>
                        </a:lnSpc>
                        <a:spcAft>
                          <a:spcPts val="0"/>
                        </a:spcAft>
                      </a:pPr>
                      <a:endParaRPr lang="en-GB" sz="1000" b="1" baseline="0"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nSpc>
                          <a:spcPct val="115000"/>
                        </a:lnSpc>
                        <a:spcAft>
                          <a:spcPts val="0"/>
                        </a:spcAft>
                      </a:pPr>
                      <a:endParaRPr lang="en-GB" sz="1000" b="1" dirty="0">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Christians believe Jesus is the Messiah? (Incarnation)</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Explain the place of Incarnation and Messiah within the ‘big story’ of the Bible</a:t>
                      </a:r>
                    </a:p>
                    <a:p>
                      <a:r>
                        <a:rPr lang="en-GB" sz="800" b="0" i="0" u="none" strike="noStrike" kern="1200" baseline="0" dirty="0" smtClean="0">
                          <a:solidFill>
                            <a:srgbClr val="7030A0"/>
                          </a:solidFill>
                          <a:latin typeface="Twinkl Cursive Unlooped" panose="02000000000000000000" pitchFamily="2" charset="0"/>
                          <a:ea typeface="+mn-ea"/>
                          <a:cs typeface="+mn-cs"/>
                        </a:rPr>
                        <a:t>• Identify Gospel and prophecy texts, using technical terms</a:t>
                      </a:r>
                    </a:p>
                    <a:p>
                      <a:r>
                        <a:rPr lang="en-GB" sz="800" b="0" i="0" u="none" strike="noStrike" kern="1200" baseline="0" dirty="0" smtClean="0">
                          <a:solidFill>
                            <a:srgbClr val="7030A0"/>
                          </a:solidFill>
                          <a:latin typeface="Twinkl Cursive Unlooped" panose="02000000000000000000" pitchFamily="2" charset="0"/>
                          <a:ea typeface="+mn-ea"/>
                          <a:cs typeface="+mn-cs"/>
                        </a:rPr>
                        <a:t>• Explain connections between biblical texts, Incarnation and</a:t>
                      </a:r>
                    </a:p>
                    <a:p>
                      <a:r>
                        <a:rPr lang="en-GB" sz="800" b="0" i="0" u="none" strike="noStrike" kern="1200" baseline="0" dirty="0" smtClean="0">
                          <a:solidFill>
                            <a:srgbClr val="7030A0"/>
                          </a:solidFill>
                          <a:latin typeface="Twinkl Cursive Unlooped" panose="02000000000000000000" pitchFamily="2" charset="0"/>
                          <a:ea typeface="+mn-ea"/>
                          <a:cs typeface="+mn-cs"/>
                        </a:rPr>
                        <a:t>Messiah, using theological terms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Show how Christians put their beliefs about Jesus’ Incarnation into practice in different ways in celebrating Christmas</a:t>
                      </a:r>
                    </a:p>
                    <a:p>
                      <a:r>
                        <a:rPr lang="en-GB" sz="800" b="0" i="0" u="none" strike="noStrike" kern="1200" baseline="0" dirty="0" smtClean="0">
                          <a:solidFill>
                            <a:srgbClr val="FF0000"/>
                          </a:solidFill>
                          <a:latin typeface="Twinkl Cursive Unlooped" panose="02000000000000000000" pitchFamily="2" charset="0"/>
                          <a:ea typeface="+mn-ea"/>
                          <a:cs typeface="+mn-cs"/>
                        </a:rPr>
                        <a:t>• Comment on how the idea that Jesus is the Messiah makes sense in the wider story of the Bible</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Weigh up how far the idea of Jesus as the ‘Messiah’ – a</a:t>
                      </a:r>
                    </a:p>
                    <a:p>
                      <a:r>
                        <a:rPr lang="en-GB" sz="800" b="0" i="0" u="none" strike="noStrike" kern="1200" baseline="0" dirty="0" smtClean="0">
                          <a:solidFill>
                            <a:srgbClr val="00B050"/>
                          </a:solidFill>
                          <a:latin typeface="Twinkl Cursive Unlooped" panose="02000000000000000000" pitchFamily="2" charset="0"/>
                          <a:ea typeface="+mn-ea"/>
                          <a:cs typeface="+mn-cs"/>
                        </a:rPr>
                        <a:t>Saviour from God – is important in the world today and, if it is true, what difference that might make in people’s lives, giving</a:t>
                      </a:r>
                    </a:p>
                    <a:p>
                      <a:r>
                        <a:rPr lang="en-GB" sz="800" b="0" i="0" u="none" strike="noStrike" kern="1200" baseline="0" dirty="0" smtClean="0">
                          <a:solidFill>
                            <a:srgbClr val="00B050"/>
                          </a:solidFill>
                          <a:latin typeface="Twinkl Cursive Unlooped" panose="02000000000000000000" pitchFamily="2" charset="0"/>
                          <a:ea typeface="+mn-ea"/>
                          <a:cs typeface="+mn-cs"/>
                        </a:rPr>
                        <a:t>good reasons for their answers.</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Creation and science: conflicting or complementary? (Creation)</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what type of text some Christians say Genesis 1 is, and its purpose</a:t>
                      </a:r>
                    </a:p>
                    <a:p>
                      <a:r>
                        <a:rPr lang="en-GB" sz="800" b="0" i="0" u="none" strike="noStrike" kern="1200" baseline="0" dirty="0" smtClean="0">
                          <a:solidFill>
                            <a:srgbClr val="7030A0"/>
                          </a:solidFill>
                          <a:latin typeface="Twinkl Cursive Unlooped" panose="02000000000000000000" pitchFamily="2" charset="0"/>
                          <a:ea typeface="+mn-ea"/>
                          <a:cs typeface="+mn-cs"/>
                        </a:rPr>
                        <a:t>• Taking account of the context, suggest what Genesis 1 might mean, and compare their ideas with ways in which Christians interpret it, showing awareness of different interpretations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Genesis 1 and Christian belief about God as Creator</a:t>
                      </a:r>
                    </a:p>
                    <a:p>
                      <a:r>
                        <a:rPr lang="en-GB" sz="800" b="0" i="0" u="none" strike="noStrike" kern="1200" baseline="0" dirty="0" smtClean="0">
                          <a:solidFill>
                            <a:srgbClr val="FF0000"/>
                          </a:solidFill>
                          <a:latin typeface="Twinkl Cursive Unlooped" panose="02000000000000000000" pitchFamily="2" charset="0"/>
                          <a:ea typeface="+mn-ea"/>
                          <a:cs typeface="+mn-cs"/>
                        </a:rPr>
                        <a:t>• Show understanding of why many Christians find science and faith go together</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Identify key ideas arising from their study of Genesis 1 and comment on how far these are helpful or inspiring, justifying their responses</a:t>
                      </a:r>
                    </a:p>
                    <a:p>
                      <a:r>
                        <a:rPr lang="en-GB" sz="800" b="0" i="0" u="none" strike="noStrike" kern="1200" baseline="0" dirty="0" smtClean="0">
                          <a:solidFill>
                            <a:srgbClr val="00B050"/>
                          </a:solidFill>
                          <a:latin typeface="Twinkl Cursive Unlooped" panose="02000000000000000000" pitchFamily="2" charset="0"/>
                          <a:ea typeface="+mn-ea"/>
                          <a:cs typeface="+mn-cs"/>
                        </a:rPr>
                        <a:t>• Weigh up how far the Genesis 1 creation narrative is in conflict, or is complementary, with a scientific account, giving good reasons for their views.</a:t>
                      </a:r>
                      <a:endParaRPr lang="en-GB" sz="800" b="1"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nSpc>
                          <a:spcPct val="115000"/>
                        </a:lnSpc>
                        <a:spcAft>
                          <a:spcPts val="0"/>
                        </a:spcAft>
                      </a:pPr>
                      <a:endParaRPr lang="en-GB" sz="1000" b="1"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p>
                      <a:pPr>
                        <a:lnSpc>
                          <a:spcPct val="115000"/>
                        </a:lnSpc>
                        <a:spcAft>
                          <a:spcPts val="0"/>
                        </a:spcAft>
                      </a:pPr>
                      <a:endParaRPr lang="en-GB" sz="10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some people believe</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God and some people not? </a:t>
                      </a:r>
                    </a:p>
                    <a:p>
                      <a:pPr>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Define the terms ‘theist’, ‘atheist’ and ‘agnostic’ and give examples of statements that reflect these beliefs</a:t>
                      </a:r>
                    </a:p>
                    <a:p>
                      <a:r>
                        <a:rPr lang="en-GB" sz="800" b="0" i="0" u="none" strike="noStrike" kern="1200" baseline="0" dirty="0" smtClean="0">
                          <a:solidFill>
                            <a:srgbClr val="7030A0"/>
                          </a:solidFill>
                          <a:latin typeface="Twinkl Cursive Unlooped" panose="02000000000000000000" pitchFamily="2" charset="0"/>
                          <a:ea typeface="+mn-ea"/>
                          <a:cs typeface="+mn-cs"/>
                        </a:rPr>
                        <a:t>• Identify and explain what religious and non-religious people believe about God, saying where they get their ideas from</a:t>
                      </a:r>
                    </a:p>
                    <a:p>
                      <a:r>
                        <a:rPr lang="en-GB" sz="800" b="0" i="0" u="none" strike="noStrike" kern="1200" baseline="0" dirty="0" smtClean="0">
                          <a:solidFill>
                            <a:srgbClr val="7030A0"/>
                          </a:solidFill>
                          <a:latin typeface="Twinkl Cursive Unlooped" panose="02000000000000000000" pitchFamily="2" charset="0"/>
                          <a:ea typeface="+mn-ea"/>
                          <a:cs typeface="+mn-cs"/>
                        </a:rPr>
                        <a:t>• Give examples of reasons why people do or do not believe in God</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what people believe about God and the impact of this belief on how they live</a:t>
                      </a:r>
                    </a:p>
                    <a:p>
                      <a:r>
                        <a:rPr lang="en-GB" sz="800" b="0" i="0" u="none" strike="noStrike" kern="1200" baseline="0" dirty="0" smtClean="0">
                          <a:solidFill>
                            <a:srgbClr val="FF0000"/>
                          </a:solidFill>
                          <a:latin typeface="Twinkl Cursive Unlooped" panose="02000000000000000000" pitchFamily="2" charset="0"/>
                          <a:ea typeface="+mn-ea"/>
                          <a:cs typeface="+mn-cs"/>
                        </a:rPr>
                        <a:t>• Give evidence and examples to show how Christians sometimes disagree about what God is like (e.g. some differences in interpreting Genesis)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Reflect on and articulate some ways in which believing in God is valuable in the lives of believers, and ways it can be challenging</a:t>
                      </a:r>
                    </a:p>
                    <a:p>
                      <a:r>
                        <a:rPr lang="en-GB" sz="800" b="0" i="0" u="none" strike="noStrike" kern="1200" baseline="0" dirty="0" smtClean="0">
                          <a:solidFill>
                            <a:srgbClr val="00B050"/>
                          </a:solidFill>
                          <a:latin typeface="Twinkl Cursive Unlooped" panose="02000000000000000000" pitchFamily="2" charset="0"/>
                          <a:ea typeface="+mn-ea"/>
                          <a:cs typeface="+mn-cs"/>
                        </a:rPr>
                        <a:t>• Consider and weigh up different views on theism, agnosticism and atheism, expressing insights of their own about why</a:t>
                      </a:r>
                    </a:p>
                    <a:p>
                      <a:r>
                        <a:rPr lang="en-GB" sz="800" b="0" i="0" u="none" strike="noStrike" kern="1200" baseline="0" dirty="0" smtClean="0">
                          <a:solidFill>
                            <a:srgbClr val="00B050"/>
                          </a:solidFill>
                          <a:latin typeface="Twinkl Cursive Unlooped" panose="02000000000000000000" pitchFamily="2" charset="0"/>
                          <a:ea typeface="+mn-ea"/>
                          <a:cs typeface="+mn-cs"/>
                        </a:rPr>
                        <a:t>people believe in God or not</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belief and behaviour in their own lives, in the light of their learning.</a:t>
                      </a:r>
                      <a:endParaRPr lang="en-GB" sz="800" b="1" baseline="0" dirty="0" smtClean="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Why do Hindus try to be good? </a:t>
                      </a:r>
                    </a:p>
                    <a:p>
                      <a:pPr>
                        <a:lnSpc>
                          <a:spcPct val="115000"/>
                        </a:lnSpc>
                        <a:spcAft>
                          <a:spcPts val="0"/>
                        </a:spcAft>
                      </a:pPr>
                      <a:endPar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Identify and explain Hindu beliefs, e.g. </a:t>
                      </a:r>
                      <a:r>
                        <a:rPr lang="en-GB" sz="800" b="0" i="1" u="none" strike="noStrike" kern="1200" baseline="0" dirty="0" smtClean="0">
                          <a:solidFill>
                            <a:srgbClr val="7030A0"/>
                          </a:solidFill>
                          <a:latin typeface="Twinkl Cursive Unlooped" panose="02000000000000000000" pitchFamily="2" charset="0"/>
                          <a:ea typeface="+mn-ea"/>
                          <a:cs typeface="+mn-cs"/>
                        </a:rPr>
                        <a:t>dharma</a:t>
                      </a:r>
                      <a:r>
                        <a:rPr lang="en-GB" sz="800" b="0" i="0" u="none" strike="noStrike" kern="1200" baseline="0" dirty="0" smtClean="0">
                          <a:solidFill>
                            <a:srgbClr val="7030A0"/>
                          </a:solidFill>
                          <a:latin typeface="Twinkl Cursive Unlooped" panose="02000000000000000000" pitchFamily="2" charset="0"/>
                          <a:ea typeface="+mn-ea"/>
                          <a:cs typeface="+mn-cs"/>
                        </a:rPr>
                        <a:t>, </a:t>
                      </a:r>
                      <a:r>
                        <a:rPr lang="en-GB" sz="800" b="0" i="1" u="none" strike="noStrike" kern="1200" baseline="0" dirty="0" smtClean="0">
                          <a:solidFill>
                            <a:srgbClr val="7030A0"/>
                          </a:solidFill>
                          <a:latin typeface="Twinkl Cursive Unlooped" panose="02000000000000000000" pitchFamily="2" charset="0"/>
                          <a:ea typeface="+mn-ea"/>
                          <a:cs typeface="+mn-cs"/>
                        </a:rPr>
                        <a:t>karma</a:t>
                      </a:r>
                      <a:r>
                        <a:rPr lang="en-GB" sz="800" b="0" i="0" u="none" strike="noStrike" kern="1200" baseline="0" dirty="0" smtClean="0">
                          <a:solidFill>
                            <a:srgbClr val="7030A0"/>
                          </a:solidFill>
                          <a:latin typeface="Twinkl Cursive Unlooped" panose="02000000000000000000" pitchFamily="2" charset="0"/>
                          <a:ea typeface="+mn-ea"/>
                          <a:cs typeface="+mn-cs"/>
                        </a:rPr>
                        <a:t>,</a:t>
                      </a:r>
                    </a:p>
                    <a:p>
                      <a:r>
                        <a:rPr lang="en-GB" sz="800" b="0" i="1" u="none" strike="noStrike" kern="1200" baseline="0" dirty="0" smtClean="0">
                          <a:solidFill>
                            <a:srgbClr val="7030A0"/>
                          </a:solidFill>
                          <a:latin typeface="Twinkl Cursive Unlooped" panose="02000000000000000000" pitchFamily="2" charset="0"/>
                          <a:ea typeface="+mn-ea"/>
                          <a:cs typeface="+mn-cs"/>
                        </a:rPr>
                        <a:t>samsara</a:t>
                      </a:r>
                      <a:r>
                        <a:rPr lang="en-GB" sz="800" b="0" i="0" u="none" strike="noStrike" kern="1200" baseline="0" dirty="0" smtClean="0">
                          <a:solidFill>
                            <a:srgbClr val="7030A0"/>
                          </a:solidFill>
                          <a:latin typeface="Twinkl Cursive Unlooped" panose="02000000000000000000" pitchFamily="2" charset="0"/>
                          <a:ea typeface="+mn-ea"/>
                          <a:cs typeface="+mn-cs"/>
                        </a:rPr>
                        <a:t>, </a:t>
                      </a:r>
                      <a:r>
                        <a:rPr lang="en-GB" sz="800" b="0" i="1" u="none" strike="noStrike" kern="1200" baseline="0" dirty="0" smtClean="0">
                          <a:solidFill>
                            <a:srgbClr val="7030A0"/>
                          </a:solidFill>
                          <a:latin typeface="Twinkl Cursive Unlooped" panose="02000000000000000000" pitchFamily="2" charset="0"/>
                          <a:ea typeface="+mn-ea"/>
                          <a:cs typeface="+mn-cs"/>
                        </a:rPr>
                        <a:t>moksha</a:t>
                      </a:r>
                      <a:r>
                        <a:rPr lang="en-GB" sz="800" b="0" i="0" u="none" strike="noStrike" kern="1200" baseline="0" dirty="0" smtClean="0">
                          <a:solidFill>
                            <a:srgbClr val="7030A0"/>
                          </a:solidFill>
                          <a:latin typeface="Twinkl Cursive Unlooped" panose="02000000000000000000" pitchFamily="2" charset="0"/>
                          <a:ea typeface="+mn-ea"/>
                          <a:cs typeface="+mn-cs"/>
                        </a:rPr>
                        <a:t>, using technical terms accurately</a:t>
                      </a:r>
                    </a:p>
                    <a:p>
                      <a:r>
                        <a:rPr lang="en-GB" sz="800" b="0" i="0" u="none" strike="noStrike" kern="1200" baseline="0" dirty="0" smtClean="0">
                          <a:solidFill>
                            <a:srgbClr val="7030A0"/>
                          </a:solidFill>
                          <a:latin typeface="Twinkl Cursive Unlooped" panose="02000000000000000000" pitchFamily="2" charset="0"/>
                          <a:ea typeface="+mn-ea"/>
                          <a:cs typeface="+mn-cs"/>
                        </a:rPr>
                        <a:t>• Give meanings for the story of the man in the well and explain how it relates to Hindu beliefs about </a:t>
                      </a:r>
                      <a:r>
                        <a:rPr lang="en-GB" sz="800" b="0" i="1" u="none" strike="noStrike" kern="1200" baseline="0" dirty="0" smtClean="0">
                          <a:solidFill>
                            <a:srgbClr val="7030A0"/>
                          </a:solidFill>
                          <a:latin typeface="Twinkl Cursive Unlooped" panose="02000000000000000000" pitchFamily="2" charset="0"/>
                          <a:ea typeface="+mn-ea"/>
                          <a:cs typeface="+mn-cs"/>
                        </a:rPr>
                        <a:t>samsara</a:t>
                      </a:r>
                      <a:r>
                        <a:rPr lang="en-GB" sz="800" b="0" i="0" u="none" strike="noStrike" kern="1200" baseline="0" dirty="0" smtClean="0">
                          <a:solidFill>
                            <a:srgbClr val="7030A0"/>
                          </a:solidFill>
                          <a:latin typeface="Twinkl Cursive Unlooped" panose="02000000000000000000" pitchFamily="2" charset="0"/>
                          <a:ea typeface="+mn-ea"/>
                          <a:cs typeface="+mn-cs"/>
                        </a:rPr>
                        <a:t>, </a:t>
                      </a:r>
                      <a:r>
                        <a:rPr lang="en-GB" sz="800" b="0" i="1" u="none" strike="noStrike" kern="1200" baseline="0" dirty="0" smtClean="0">
                          <a:solidFill>
                            <a:srgbClr val="7030A0"/>
                          </a:solidFill>
                          <a:latin typeface="Twinkl Cursive Unlooped" panose="02000000000000000000" pitchFamily="2" charset="0"/>
                          <a:ea typeface="+mn-ea"/>
                          <a:cs typeface="+mn-cs"/>
                        </a:rPr>
                        <a:t>moksha</a:t>
                      </a:r>
                      <a:r>
                        <a:rPr lang="en-GB" sz="800" b="0" i="0" u="none" strike="noStrike" kern="1200" baseline="0" dirty="0" smtClean="0">
                          <a:solidFill>
                            <a:srgbClr val="7030A0"/>
                          </a:solidFill>
                          <a:latin typeface="Twinkl Cursive Unlooped" panose="02000000000000000000" pitchFamily="2" charset="0"/>
                          <a:ea typeface="+mn-ea"/>
                          <a:cs typeface="+mn-cs"/>
                        </a:rPr>
                        <a:t>, etc.</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 Make clear connections between Hindu beliefs about </a:t>
                      </a:r>
                      <a:r>
                        <a:rPr lang="en-GB" sz="800" b="0" i="1" u="none" strike="noStrike" kern="1200" baseline="0" dirty="0" smtClean="0">
                          <a:solidFill>
                            <a:srgbClr val="FF0000"/>
                          </a:solidFill>
                          <a:latin typeface="Twinkl Cursive Unlooped" panose="02000000000000000000" pitchFamily="2" charset="0"/>
                          <a:ea typeface="+mn-ea"/>
                          <a:cs typeface="+mn-cs"/>
                        </a:rPr>
                        <a:t>dharma</a:t>
                      </a:r>
                      <a:r>
                        <a:rPr lang="en-GB" sz="800" b="0" i="0" u="none" strike="noStrike" kern="1200" baseline="0" dirty="0" smtClean="0">
                          <a:solidFill>
                            <a:srgbClr val="FF0000"/>
                          </a:solidFill>
                          <a:latin typeface="Twinkl Cursive Unlooped" panose="02000000000000000000" pitchFamily="2" charset="0"/>
                          <a:ea typeface="+mn-ea"/>
                          <a:cs typeface="+mn-cs"/>
                        </a:rPr>
                        <a:t>, </a:t>
                      </a:r>
                      <a:r>
                        <a:rPr lang="en-GB" sz="800" b="0" i="1" u="none" strike="noStrike" kern="1200" baseline="0" dirty="0" smtClean="0">
                          <a:solidFill>
                            <a:srgbClr val="FF0000"/>
                          </a:solidFill>
                          <a:latin typeface="Twinkl Cursive Unlooped" panose="02000000000000000000" pitchFamily="2" charset="0"/>
                          <a:ea typeface="+mn-ea"/>
                          <a:cs typeface="+mn-cs"/>
                        </a:rPr>
                        <a:t>karma</a:t>
                      </a:r>
                      <a:r>
                        <a:rPr lang="en-GB" sz="800" b="0" i="0" u="none" strike="noStrike" kern="1200" baseline="0" dirty="0" smtClean="0">
                          <a:solidFill>
                            <a:srgbClr val="FF0000"/>
                          </a:solidFill>
                          <a:latin typeface="Twinkl Cursive Unlooped" panose="02000000000000000000" pitchFamily="2" charset="0"/>
                          <a:ea typeface="+mn-ea"/>
                          <a:cs typeface="+mn-cs"/>
                        </a:rPr>
                        <a:t>, </a:t>
                      </a:r>
                      <a:r>
                        <a:rPr lang="en-GB" sz="800" b="0" i="1" u="none" strike="noStrike" kern="1200" baseline="0" dirty="0" smtClean="0">
                          <a:solidFill>
                            <a:srgbClr val="FF0000"/>
                          </a:solidFill>
                          <a:latin typeface="Twinkl Cursive Unlooped" panose="02000000000000000000" pitchFamily="2" charset="0"/>
                          <a:ea typeface="+mn-ea"/>
                          <a:cs typeface="+mn-cs"/>
                        </a:rPr>
                        <a:t>samsara </a:t>
                      </a:r>
                      <a:r>
                        <a:rPr lang="en-GB" sz="800" b="0" i="0" u="none" strike="noStrike" kern="1200" baseline="0" dirty="0" smtClean="0">
                          <a:solidFill>
                            <a:srgbClr val="FF0000"/>
                          </a:solidFill>
                          <a:latin typeface="Twinkl Cursive Unlooped" panose="02000000000000000000" pitchFamily="2" charset="0"/>
                          <a:ea typeface="+mn-ea"/>
                          <a:cs typeface="+mn-cs"/>
                        </a:rPr>
                        <a:t>and </a:t>
                      </a:r>
                      <a:r>
                        <a:rPr lang="en-GB" sz="800" b="0" i="1" u="none" strike="noStrike" kern="1200" baseline="0" dirty="0" smtClean="0">
                          <a:solidFill>
                            <a:srgbClr val="FF0000"/>
                          </a:solidFill>
                          <a:latin typeface="Twinkl Cursive Unlooped" panose="02000000000000000000" pitchFamily="2" charset="0"/>
                          <a:ea typeface="+mn-ea"/>
                          <a:cs typeface="+mn-cs"/>
                        </a:rPr>
                        <a:t>moksha </a:t>
                      </a:r>
                      <a:r>
                        <a:rPr lang="en-GB" sz="800" b="0" i="0" u="none" strike="noStrike" kern="1200" baseline="0" dirty="0" smtClean="0">
                          <a:solidFill>
                            <a:srgbClr val="FF0000"/>
                          </a:solidFill>
                          <a:latin typeface="Twinkl Cursive Unlooped" panose="02000000000000000000" pitchFamily="2" charset="0"/>
                          <a:ea typeface="+mn-ea"/>
                          <a:cs typeface="+mn-cs"/>
                        </a:rPr>
                        <a:t>and ways in which Hindus live</a:t>
                      </a:r>
                    </a:p>
                    <a:p>
                      <a:r>
                        <a:rPr lang="en-GB" sz="800" b="0" i="0" u="none" strike="noStrike" kern="1200" baseline="0" dirty="0" smtClean="0">
                          <a:solidFill>
                            <a:srgbClr val="FF0000"/>
                          </a:solidFill>
                          <a:latin typeface="Twinkl Cursive Unlooped" panose="02000000000000000000" pitchFamily="2" charset="0"/>
                          <a:ea typeface="+mn-ea"/>
                          <a:cs typeface="+mn-cs"/>
                        </a:rPr>
                        <a:t>• Connect the four Hindu aims of life and the four stages of life with beliefs about </a:t>
                      </a:r>
                      <a:r>
                        <a:rPr lang="en-GB" sz="800" b="0" i="1" u="none" strike="noStrike" kern="1200" baseline="0" dirty="0" smtClean="0">
                          <a:solidFill>
                            <a:srgbClr val="FF0000"/>
                          </a:solidFill>
                          <a:latin typeface="Twinkl Cursive Unlooped" panose="02000000000000000000" pitchFamily="2" charset="0"/>
                          <a:ea typeface="+mn-ea"/>
                          <a:cs typeface="+mn-cs"/>
                        </a:rPr>
                        <a:t>dharma</a:t>
                      </a:r>
                      <a:r>
                        <a:rPr lang="en-GB" sz="800" b="0" i="0" u="none" strike="noStrike" kern="1200" baseline="0" dirty="0" smtClean="0">
                          <a:solidFill>
                            <a:srgbClr val="FF0000"/>
                          </a:solidFill>
                          <a:latin typeface="Twinkl Cursive Unlooped" panose="02000000000000000000" pitchFamily="2" charset="0"/>
                          <a:ea typeface="+mn-ea"/>
                          <a:cs typeface="+mn-cs"/>
                        </a:rPr>
                        <a:t>, </a:t>
                      </a:r>
                      <a:r>
                        <a:rPr lang="en-GB" sz="800" b="0" i="1" u="none" strike="noStrike" kern="1200" baseline="0" dirty="0" smtClean="0">
                          <a:solidFill>
                            <a:srgbClr val="FF0000"/>
                          </a:solidFill>
                          <a:latin typeface="Twinkl Cursive Unlooped" panose="02000000000000000000" pitchFamily="2" charset="0"/>
                          <a:ea typeface="+mn-ea"/>
                          <a:cs typeface="+mn-cs"/>
                        </a:rPr>
                        <a:t>karma</a:t>
                      </a:r>
                      <a:r>
                        <a:rPr lang="en-GB" sz="800" b="0" i="0" u="none" strike="noStrike" kern="1200" baseline="0" dirty="0" smtClean="0">
                          <a:solidFill>
                            <a:srgbClr val="FF0000"/>
                          </a:solidFill>
                          <a:latin typeface="Twinkl Cursive Unlooped" panose="02000000000000000000" pitchFamily="2" charset="0"/>
                          <a:ea typeface="+mn-ea"/>
                          <a:cs typeface="+mn-cs"/>
                        </a:rPr>
                        <a:t>, </a:t>
                      </a:r>
                      <a:r>
                        <a:rPr lang="en-GB" sz="800" b="0" i="1" u="none" strike="noStrike" kern="1200" baseline="0" dirty="0" smtClean="0">
                          <a:solidFill>
                            <a:srgbClr val="FF0000"/>
                          </a:solidFill>
                          <a:latin typeface="Twinkl Cursive Unlooped" panose="02000000000000000000" pitchFamily="2" charset="0"/>
                          <a:ea typeface="+mn-ea"/>
                          <a:cs typeface="+mn-cs"/>
                        </a:rPr>
                        <a:t>moksha</a:t>
                      </a:r>
                      <a:r>
                        <a:rPr lang="en-GB" sz="800" b="0" i="0" u="none" strike="noStrike" kern="1200" baseline="0" dirty="0" smtClean="0">
                          <a:solidFill>
                            <a:srgbClr val="FF0000"/>
                          </a:solidFill>
                          <a:latin typeface="Twinkl Cursive Unlooped" panose="02000000000000000000" pitchFamily="2" charset="0"/>
                          <a:ea typeface="+mn-ea"/>
                          <a:cs typeface="+mn-cs"/>
                        </a:rPr>
                        <a:t>, etc.</a:t>
                      </a:r>
                    </a:p>
                    <a:p>
                      <a:r>
                        <a:rPr lang="en-GB" sz="800" b="0" i="0" u="none" strike="noStrike" kern="1200" baseline="0" dirty="0" smtClean="0">
                          <a:solidFill>
                            <a:srgbClr val="FF0000"/>
                          </a:solidFill>
                          <a:latin typeface="Twinkl Cursive Unlooped" panose="02000000000000000000" pitchFamily="2" charset="0"/>
                          <a:ea typeface="+mn-ea"/>
                          <a:cs typeface="+mn-cs"/>
                        </a:rPr>
                        <a:t>• Give evidence and examples to show how Hindus put their</a:t>
                      </a:r>
                    </a:p>
                    <a:p>
                      <a:r>
                        <a:rPr lang="en-GB" sz="800" b="0" i="0" u="none" strike="noStrike" kern="1200" baseline="0" dirty="0" smtClean="0">
                          <a:solidFill>
                            <a:srgbClr val="FF0000"/>
                          </a:solidFill>
                          <a:latin typeface="Twinkl Cursive Unlooped" panose="02000000000000000000" pitchFamily="2" charset="0"/>
                          <a:ea typeface="+mn-ea"/>
                          <a:cs typeface="+mn-cs"/>
                        </a:rPr>
                        <a:t>beliefs into practice in different ways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 Make connections between Hindu beliefs studied (e.g. </a:t>
                      </a:r>
                      <a:r>
                        <a:rPr lang="en-GB" sz="800" b="0" i="1" u="none" strike="noStrike" kern="1200" baseline="0" dirty="0" smtClean="0">
                          <a:solidFill>
                            <a:srgbClr val="00B050"/>
                          </a:solidFill>
                          <a:latin typeface="Twinkl Cursive Unlooped" panose="02000000000000000000" pitchFamily="2" charset="0"/>
                          <a:ea typeface="+mn-ea"/>
                          <a:cs typeface="+mn-cs"/>
                        </a:rPr>
                        <a:t>karma </a:t>
                      </a:r>
                      <a:r>
                        <a:rPr lang="en-GB" sz="800" b="0" i="0" u="none" strike="noStrike" kern="1200" baseline="0" dirty="0" smtClean="0">
                          <a:solidFill>
                            <a:srgbClr val="00B050"/>
                          </a:solidFill>
                          <a:latin typeface="Twinkl Cursive Unlooped" panose="02000000000000000000" pitchFamily="2" charset="0"/>
                          <a:ea typeface="+mn-ea"/>
                          <a:cs typeface="+mn-cs"/>
                        </a:rPr>
                        <a:t>and </a:t>
                      </a:r>
                      <a:r>
                        <a:rPr lang="en-GB" sz="800" b="0" i="1" u="none" strike="noStrike" kern="1200" baseline="0" dirty="0" smtClean="0">
                          <a:solidFill>
                            <a:srgbClr val="00B050"/>
                          </a:solidFill>
                          <a:latin typeface="Twinkl Cursive Unlooped" panose="02000000000000000000" pitchFamily="2" charset="0"/>
                          <a:ea typeface="+mn-ea"/>
                          <a:cs typeface="+mn-cs"/>
                        </a:rPr>
                        <a:t>dharma</a:t>
                      </a:r>
                      <a:r>
                        <a:rPr lang="en-GB" sz="800" b="0" i="0" u="none" strike="noStrike" kern="1200" baseline="0" dirty="0" smtClean="0">
                          <a:solidFill>
                            <a:srgbClr val="00B050"/>
                          </a:solidFill>
                          <a:latin typeface="Twinkl Cursive Unlooped" panose="02000000000000000000" pitchFamily="2" charset="0"/>
                          <a:ea typeface="+mn-ea"/>
                          <a:cs typeface="+mn-cs"/>
                        </a:rPr>
                        <a:t>), and explain how and why they are important to Hindus</a:t>
                      </a:r>
                    </a:p>
                    <a:p>
                      <a:r>
                        <a:rPr lang="en-GB" sz="800" b="0" i="0" u="none" strike="noStrike" kern="1200" baseline="0" dirty="0" smtClean="0">
                          <a:solidFill>
                            <a:srgbClr val="00B050"/>
                          </a:solidFill>
                          <a:latin typeface="Twinkl Cursive Unlooped" panose="02000000000000000000" pitchFamily="2" charset="0"/>
                          <a:ea typeface="+mn-ea"/>
                          <a:cs typeface="+mn-cs"/>
                        </a:rPr>
                        <a:t>• Reflect on and articulate what impact belief in </a:t>
                      </a:r>
                      <a:r>
                        <a:rPr lang="en-GB" sz="800" b="0" i="1" u="none" strike="noStrike" kern="1200" baseline="0" dirty="0" smtClean="0">
                          <a:solidFill>
                            <a:srgbClr val="00B050"/>
                          </a:solidFill>
                          <a:latin typeface="Twinkl Cursive Unlooped" panose="02000000000000000000" pitchFamily="2" charset="0"/>
                          <a:ea typeface="+mn-ea"/>
                          <a:cs typeface="+mn-cs"/>
                        </a:rPr>
                        <a:t>karma </a:t>
                      </a:r>
                      <a:r>
                        <a:rPr lang="en-GB" sz="800" b="0" i="0" u="none" strike="noStrike" kern="1200" baseline="0" dirty="0" smtClean="0">
                          <a:solidFill>
                            <a:srgbClr val="00B050"/>
                          </a:solidFill>
                          <a:latin typeface="Twinkl Cursive Unlooped" panose="02000000000000000000" pitchFamily="2" charset="0"/>
                          <a:ea typeface="+mn-ea"/>
                          <a:cs typeface="+mn-cs"/>
                        </a:rPr>
                        <a:t>and </a:t>
                      </a:r>
                      <a:r>
                        <a:rPr lang="en-GB" sz="800" b="0" i="1" u="none" strike="noStrike" kern="1200" baseline="0" dirty="0" smtClean="0">
                          <a:solidFill>
                            <a:srgbClr val="00B050"/>
                          </a:solidFill>
                          <a:latin typeface="Twinkl Cursive Unlooped" panose="02000000000000000000" pitchFamily="2" charset="0"/>
                          <a:ea typeface="+mn-ea"/>
                          <a:cs typeface="+mn-cs"/>
                        </a:rPr>
                        <a:t>dharma </a:t>
                      </a:r>
                      <a:r>
                        <a:rPr lang="en-GB" sz="800" b="0" i="0" u="none" strike="noStrike" kern="1200" baseline="0" dirty="0" smtClean="0">
                          <a:solidFill>
                            <a:srgbClr val="00B050"/>
                          </a:solidFill>
                          <a:latin typeface="Twinkl Cursive Unlooped" panose="02000000000000000000" pitchFamily="2" charset="0"/>
                          <a:ea typeface="+mn-ea"/>
                          <a:cs typeface="+mn-cs"/>
                        </a:rPr>
                        <a:t>might have on individuals and the world, recognising different points of view.</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b="1"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Does faith help people</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 in Cornwall when life gets hard? (Curriculum </a:t>
                      </a:r>
                      <a:r>
                        <a:rPr lang="en-GB" sz="1000" b="1" baseline="0" dirty="0" err="1" smtClean="0">
                          <a:effectLst/>
                          <a:latin typeface="Twinkl Cursive Unlooped" panose="02000000000000000000" pitchFamily="2" charset="0"/>
                          <a:ea typeface="Times New Roman" panose="02020603050405020304" pitchFamily="18" charset="0"/>
                          <a:cs typeface="Times New Roman" panose="02020603050405020304" pitchFamily="18" charset="0"/>
                        </a:rPr>
                        <a:t>Kernewick</a:t>
                      </a:r>
                      <a:r>
                        <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rPr>
                        <a:t>)</a:t>
                      </a:r>
                    </a:p>
                    <a:p>
                      <a:pPr>
                        <a:lnSpc>
                          <a:spcPct val="115000"/>
                        </a:lnSpc>
                        <a:spcAft>
                          <a:spcPts val="0"/>
                        </a:spcAft>
                      </a:pPr>
                      <a:endParaRPr lang="en-GB" sz="1000" b="1" baseline="0" dirty="0" smtClean="0">
                        <a:effectLst/>
                        <a:latin typeface="Twinkl Cursive Unlooped" panose="02000000000000000000" pitchFamily="2" charset="0"/>
                        <a:ea typeface="Times New Roman" panose="02020603050405020304" pitchFamily="18" charset="0"/>
                        <a:cs typeface="Times New Roman" panose="02020603050405020304" pitchFamily="18" charset="0"/>
                      </a:endParaRPr>
                    </a:p>
                    <a:p>
                      <a:r>
                        <a:rPr lang="en-GB" sz="800" b="1" i="0" u="none" strike="noStrike" kern="1200" baseline="0" dirty="0" smtClean="0">
                          <a:solidFill>
                            <a:srgbClr val="7030A0"/>
                          </a:solidFill>
                          <a:latin typeface="Twinkl Cursive Unlooped" panose="02000000000000000000" pitchFamily="2" charset="0"/>
                          <a:ea typeface="+mn-ea"/>
                          <a:cs typeface="+mn-cs"/>
                        </a:rPr>
                        <a:t>Make sense of belief:</a:t>
                      </a:r>
                    </a:p>
                    <a:p>
                      <a:r>
                        <a:rPr lang="en-GB" sz="800" b="0" i="0" u="none" strike="noStrike" kern="1200" baseline="0" dirty="0" smtClean="0">
                          <a:solidFill>
                            <a:srgbClr val="7030A0"/>
                          </a:solidFill>
                          <a:latin typeface="Twinkl Cursive Unlooped" panose="02000000000000000000" pitchFamily="2" charset="0"/>
                          <a:ea typeface="+mn-ea"/>
                          <a:cs typeface="+mn-cs"/>
                        </a:rPr>
                        <a:t>- Describe at least three examples of ways in which world views in</a:t>
                      </a:r>
                    </a:p>
                    <a:p>
                      <a:r>
                        <a:rPr lang="en-GB" sz="800" b="0" i="0" u="none" strike="noStrike" kern="1200" baseline="0" dirty="0" smtClean="0">
                          <a:solidFill>
                            <a:srgbClr val="7030A0"/>
                          </a:solidFill>
                          <a:latin typeface="Twinkl Cursive Unlooped" panose="02000000000000000000" pitchFamily="2" charset="0"/>
                          <a:ea typeface="+mn-ea"/>
                          <a:cs typeface="+mn-cs"/>
                        </a:rPr>
                        <a:t>Cornwall guide people in how to respond to good and hard times in life</a:t>
                      </a:r>
                    </a:p>
                    <a:p>
                      <a:r>
                        <a:rPr lang="en-GB" sz="800" b="0" i="0" u="none" strike="noStrike" kern="1200" baseline="0" dirty="0" smtClean="0">
                          <a:solidFill>
                            <a:srgbClr val="7030A0"/>
                          </a:solidFill>
                          <a:latin typeface="Twinkl Cursive Unlooped" panose="02000000000000000000" pitchFamily="2" charset="0"/>
                          <a:ea typeface="+mn-ea"/>
                          <a:cs typeface="+mn-cs"/>
                        </a:rPr>
                        <a:t>-Identify beliefs about life after death in at least two religious traditions, comparing and explaining similarities and differences</a:t>
                      </a:r>
                    </a:p>
                    <a:p>
                      <a:r>
                        <a:rPr lang="en-GB" sz="800" b="1" i="0" u="none" strike="noStrike" kern="1200" baseline="0" dirty="0" smtClean="0">
                          <a:solidFill>
                            <a:srgbClr val="FF0000"/>
                          </a:solidFill>
                          <a:latin typeface="Twinkl Cursive Unlooped" panose="02000000000000000000" pitchFamily="2" charset="0"/>
                          <a:ea typeface="+mn-ea"/>
                          <a:cs typeface="+mn-cs"/>
                        </a:rPr>
                        <a:t>Understand the impact:</a:t>
                      </a:r>
                    </a:p>
                    <a:p>
                      <a:r>
                        <a:rPr lang="en-GB" sz="800" b="0" i="0" u="none" strike="noStrike" kern="1200" baseline="0" dirty="0" smtClean="0">
                          <a:solidFill>
                            <a:srgbClr val="FF0000"/>
                          </a:solidFill>
                          <a:latin typeface="Twinkl Cursive Unlooped" panose="02000000000000000000" pitchFamily="2" charset="0"/>
                          <a:ea typeface="+mn-ea"/>
                          <a:cs typeface="+mn-cs"/>
                        </a:rPr>
                        <a:t>-Make clear connections between what people in Cornwall believe about God and how they respond to challenges in life (e.g. suffering, bereavement)</a:t>
                      </a:r>
                    </a:p>
                    <a:p>
                      <a:r>
                        <a:rPr lang="en-GB" sz="800" b="0" i="0" u="none" strike="noStrike" kern="1200" baseline="0" dirty="0" smtClean="0">
                          <a:solidFill>
                            <a:srgbClr val="FF0000"/>
                          </a:solidFill>
                          <a:latin typeface="Twinkl Cursive Unlooped" panose="02000000000000000000" pitchFamily="2" charset="0"/>
                          <a:ea typeface="+mn-ea"/>
                          <a:cs typeface="+mn-cs"/>
                        </a:rPr>
                        <a:t>-Give examples of ways in which beliefs about resurrection/ judgement/heaven/reincarnation make a difference to how someone lives</a:t>
                      </a:r>
                    </a:p>
                    <a:p>
                      <a:r>
                        <a:rPr lang="en-GB" sz="800" b="1" i="0" u="none" strike="noStrike" kern="1200" baseline="0" dirty="0" smtClean="0">
                          <a:solidFill>
                            <a:srgbClr val="00B050"/>
                          </a:solidFill>
                          <a:latin typeface="Twinkl Cursive Unlooped" panose="02000000000000000000" pitchFamily="2" charset="0"/>
                          <a:ea typeface="+mn-ea"/>
                          <a:cs typeface="+mn-cs"/>
                        </a:rPr>
                        <a:t>Make connections:</a:t>
                      </a:r>
                    </a:p>
                    <a:p>
                      <a:r>
                        <a:rPr lang="en-GB" sz="800" b="0" i="0" u="none" strike="noStrike" kern="1200" baseline="0" dirty="0" smtClean="0">
                          <a:solidFill>
                            <a:srgbClr val="00B050"/>
                          </a:solidFill>
                          <a:latin typeface="Twinkl Cursive Unlooped" panose="02000000000000000000" pitchFamily="2" charset="0"/>
                          <a:ea typeface="+mn-ea"/>
                          <a:cs typeface="+mn-cs"/>
                        </a:rPr>
                        <a:t>-Consider Cornwall as a place of refuge, inspiration and challenge</a:t>
                      </a:r>
                    </a:p>
                    <a:p>
                      <a:r>
                        <a:rPr lang="en-GB" sz="800" b="0" i="0" u="none" strike="noStrike" kern="1200" baseline="0" dirty="0" smtClean="0">
                          <a:solidFill>
                            <a:srgbClr val="00B050"/>
                          </a:solidFill>
                          <a:latin typeface="Twinkl Cursive Unlooped" panose="02000000000000000000" pitchFamily="2" charset="0"/>
                          <a:ea typeface="+mn-ea"/>
                          <a:cs typeface="+mn-cs"/>
                        </a:rPr>
                        <a:t>-Offer a reasoned response to the unit question, with evidence and</a:t>
                      </a:r>
                    </a:p>
                    <a:p>
                      <a:r>
                        <a:rPr lang="en-GB" sz="800" b="0" i="0" u="none" strike="noStrike" kern="1200" baseline="0" dirty="0" smtClean="0">
                          <a:solidFill>
                            <a:srgbClr val="00B050"/>
                          </a:solidFill>
                          <a:latin typeface="Twinkl Cursive Unlooped" panose="02000000000000000000" pitchFamily="2" charset="0"/>
                          <a:ea typeface="+mn-ea"/>
                          <a:cs typeface="+mn-cs"/>
                        </a:rPr>
                        <a:t>example, expressing insights of their own</a:t>
                      </a:r>
                      <a:endParaRPr lang="en-GB" sz="800" b="1" dirty="0">
                        <a:solidFill>
                          <a:srgbClr val="00B050"/>
                        </a:solidFill>
                        <a:effectLst/>
                        <a:latin typeface="Twinkl Cursive Unlooped" panose="02000000000000000000" pitchFamily="2"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4" name="Picture 3"/>
          <p:cNvPicPr>
            <a:picLocks noChangeAspect="1"/>
          </p:cNvPicPr>
          <p:nvPr/>
        </p:nvPicPr>
        <p:blipFill>
          <a:blip r:embed="rId2"/>
          <a:stretch>
            <a:fillRect/>
          </a:stretch>
        </p:blipFill>
        <p:spPr>
          <a:xfrm>
            <a:off x="9142402" y="184377"/>
            <a:ext cx="603993" cy="628604"/>
          </a:xfrm>
          <a:prstGeom prst="rect">
            <a:avLst/>
          </a:prstGeom>
        </p:spPr>
      </p:pic>
    </p:spTree>
    <p:extLst>
      <p:ext uri="{BB962C8B-B14F-4D97-AF65-F5344CB8AC3E}">
        <p14:creationId xmlns:p14="http://schemas.microsoft.com/office/powerpoint/2010/main" val="2354697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57908</TotalTime>
  <Words>7071</Words>
  <Application>Microsoft Office PowerPoint</Application>
  <PresentationFormat>A4 Paper (210x297 mm)</PresentationFormat>
  <Paragraphs>660</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Latina Essential Bold</vt:lpstr>
      <vt:lpstr>Latina Essential Light</vt:lpstr>
      <vt:lpstr>Times New Roman</vt:lpstr>
      <vt:lpstr>Twinkl Cursive Unlooped</vt:lpstr>
      <vt:lpstr>Office Theme</vt:lpstr>
      <vt:lpstr>PowerPoint Presentation</vt:lpstr>
      <vt:lpstr>Teaching and learning approach and the aims for R.E in Cornwall</vt:lpstr>
      <vt:lpstr>RE Overview </vt:lpstr>
      <vt:lpstr>RE Overview – Year R</vt:lpstr>
      <vt:lpstr>RE Overview – Year 1/2 Year A</vt:lpstr>
      <vt:lpstr>RE Overview – Year 1/2 Year B</vt:lpstr>
      <vt:lpstr>RE Overview – Year 3/4 Year A</vt:lpstr>
      <vt:lpstr>RE Overview – Year 3/4 Year B</vt:lpstr>
      <vt:lpstr>RE Overview – Year 5/6 Year A</vt:lpstr>
      <vt:lpstr>RE Overview – Year 5/6 Year B</vt:lpstr>
    </vt:vector>
  </TitlesOfParts>
  <Company>MDT BUILD TEST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Horwell</dc:creator>
  <cp:lastModifiedBy>Bethany Horwell</cp:lastModifiedBy>
  <cp:revision>580</cp:revision>
  <cp:lastPrinted>2020-01-12T20:43:18Z</cp:lastPrinted>
  <dcterms:created xsi:type="dcterms:W3CDTF">2019-01-14T08:53:25Z</dcterms:created>
  <dcterms:modified xsi:type="dcterms:W3CDTF">2021-12-14T10:04:48Z</dcterms:modified>
</cp:coreProperties>
</file>